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1" r:id="rId2"/>
  </p:sldMasterIdLst>
  <p:notesMasterIdLst>
    <p:notesMasterId r:id="rId34"/>
  </p:notesMasterIdLst>
  <p:sldIdLst>
    <p:sldId id="256" r:id="rId3"/>
    <p:sldId id="257" r:id="rId4"/>
    <p:sldId id="258" r:id="rId5"/>
    <p:sldId id="329" r:id="rId6"/>
    <p:sldId id="330" r:id="rId7"/>
    <p:sldId id="333" r:id="rId8"/>
    <p:sldId id="331" r:id="rId9"/>
    <p:sldId id="334" r:id="rId10"/>
    <p:sldId id="347" r:id="rId11"/>
    <p:sldId id="348" r:id="rId12"/>
    <p:sldId id="332" r:id="rId13"/>
    <p:sldId id="336" r:id="rId14"/>
    <p:sldId id="337" r:id="rId15"/>
    <p:sldId id="338" r:id="rId16"/>
    <p:sldId id="339" r:id="rId17"/>
    <p:sldId id="317" r:id="rId18"/>
    <p:sldId id="310" r:id="rId19"/>
    <p:sldId id="306" r:id="rId20"/>
    <p:sldId id="340" r:id="rId21"/>
    <p:sldId id="307" r:id="rId22"/>
    <p:sldId id="325" r:id="rId23"/>
    <p:sldId id="300" r:id="rId24"/>
    <p:sldId id="311" r:id="rId25"/>
    <p:sldId id="341" r:id="rId26"/>
    <p:sldId id="342" r:id="rId27"/>
    <p:sldId id="343" r:id="rId28"/>
    <p:sldId id="299" r:id="rId29"/>
    <p:sldId id="344" r:id="rId30"/>
    <p:sldId id="345" r:id="rId31"/>
    <p:sldId id="346" r:id="rId32"/>
    <p:sldId id="296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a eun Chu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BFFF"/>
    <a:srgbClr val="5BB9FF"/>
    <a:srgbClr val="FF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86076" autoAdjust="0"/>
  </p:normalViewPr>
  <p:slideViewPr>
    <p:cSldViewPr snapToGrid="0">
      <p:cViewPr varScale="1">
        <p:scale>
          <a:sx n="132" d="100"/>
          <a:sy n="132" d="100"/>
        </p:scale>
        <p:origin x="9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513953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05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992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028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ko" dirty="0"/>
          </a:p>
        </p:txBody>
      </p:sp>
    </p:spTree>
    <p:extLst>
      <p:ext uri="{BB962C8B-B14F-4D97-AF65-F5344CB8AC3E}">
        <p14:creationId xmlns:p14="http://schemas.microsoft.com/office/powerpoint/2010/main" val="2031777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917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162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717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009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980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284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40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991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108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974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596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92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0549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6325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6217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1458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604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280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032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227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691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812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49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088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11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solidFill>
          <a:schemeClr val="lt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436346" y="1341340"/>
            <a:ext cx="6270922" cy="15736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SzPts val="1400"/>
              <a:buFont typeface="Source Sans Pro"/>
              <a:buNone/>
              <a:defRPr sz="5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SzPts val="1400"/>
              <a:buNone/>
              <a:defRPr sz="1350"/>
            </a:lvl2pPr>
            <a:lvl3pPr lvl="2" indent="0">
              <a:spcBef>
                <a:spcPts val="0"/>
              </a:spcBef>
              <a:buSzPts val="1400"/>
              <a:buNone/>
              <a:defRPr sz="1350"/>
            </a:lvl3pPr>
            <a:lvl4pPr lvl="3" indent="0">
              <a:spcBef>
                <a:spcPts val="0"/>
              </a:spcBef>
              <a:buSzPts val="1400"/>
              <a:buNone/>
              <a:defRPr sz="1350"/>
            </a:lvl4pPr>
            <a:lvl5pPr lvl="4" indent="0">
              <a:spcBef>
                <a:spcPts val="0"/>
              </a:spcBef>
              <a:buSzPts val="1400"/>
              <a:buNone/>
              <a:defRPr sz="1350"/>
            </a:lvl5pPr>
            <a:lvl6pPr lvl="5" indent="0">
              <a:spcBef>
                <a:spcPts val="0"/>
              </a:spcBef>
              <a:buSzPts val="1400"/>
              <a:buNone/>
              <a:defRPr sz="1350"/>
            </a:lvl6pPr>
            <a:lvl7pPr lvl="6" indent="0">
              <a:spcBef>
                <a:spcPts val="0"/>
              </a:spcBef>
              <a:buSzPts val="1400"/>
              <a:buNone/>
              <a:defRPr sz="1350"/>
            </a:lvl7pPr>
            <a:lvl8pPr lvl="7" indent="0">
              <a:spcBef>
                <a:spcPts val="0"/>
              </a:spcBef>
              <a:buSzPts val="1400"/>
              <a:buNone/>
              <a:defRPr sz="1350"/>
            </a:lvl8pPr>
            <a:lvl9pPr lvl="8" indent="0">
              <a:spcBef>
                <a:spcPts val="0"/>
              </a:spcBef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009930" y="2967210"/>
            <a:ext cx="5123755" cy="81467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sz="1725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ctr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2000"/>
              <a:buFont typeface="Source Sans Pro"/>
              <a:buNone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ctr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None/>
              <a:defRPr sz="13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ctr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None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ctr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ctr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None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ctr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ctr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ctr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564644" y="4840039"/>
            <a:ext cx="1205958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ftr" idx="11"/>
          </p:nvPr>
        </p:nvSpPr>
        <p:spPr>
          <a:xfrm>
            <a:off x="1938041" y="4840039"/>
            <a:ext cx="5267533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en-US" sz="90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algn="r"/>
              <a:t>‹#›</a:t>
            </a:fld>
            <a:endParaRPr lang="en-US"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8" name="Shape 18"/>
          <p:cNvGrpSpPr/>
          <p:nvPr/>
        </p:nvGrpSpPr>
        <p:grpSpPr>
          <a:xfrm>
            <a:off x="564644" y="558352"/>
            <a:ext cx="8005588" cy="4012253"/>
            <a:chOff x="752858" y="744469"/>
            <a:chExt cx="10674117" cy="5349671"/>
          </a:xfrm>
        </p:grpSpPr>
        <p:sp>
          <p:nvSpPr>
            <p:cNvPr id="19" name="Shape 19"/>
            <p:cNvSpPr/>
            <p:nvPr/>
          </p:nvSpPr>
          <p:spPr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13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0" y="109512"/>
                  </a:lnTo>
                  <a:lnTo>
                    <a:pt x="105132" y="109524"/>
                  </a:lnTo>
                  <a:lnTo>
                    <a:pt x="105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0" name="Shape 20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134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23" y="120000"/>
                  </a:lnTo>
                  <a:cubicBezTo>
                    <a:pt x="-23" y="116376"/>
                    <a:pt x="47" y="113124"/>
                    <a:pt x="0" y="109500"/>
                  </a:cubicBezTo>
                  <a:lnTo>
                    <a:pt x="105134" y="109536"/>
                  </a:lnTo>
                  <a:lnTo>
                    <a:pt x="105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050"/>
            </a:p>
          </p:txBody>
        </p:sp>
      </p:grpSp>
    </p:spTree>
    <p:extLst>
      <p:ext uri="{BB962C8B-B14F-4D97-AF65-F5344CB8AC3E}">
        <p14:creationId xmlns:p14="http://schemas.microsoft.com/office/powerpoint/2010/main" val="387415543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SzPts val="1400"/>
              <a:buFont typeface="Source Sans Pro"/>
              <a:buNone/>
              <a:defRPr sz="3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SzPts val="1400"/>
              <a:buNone/>
              <a:defRPr sz="1350"/>
            </a:lvl2pPr>
            <a:lvl3pPr lvl="2" indent="0">
              <a:spcBef>
                <a:spcPts val="0"/>
              </a:spcBef>
              <a:buSzPts val="1400"/>
              <a:buNone/>
              <a:defRPr sz="1350"/>
            </a:lvl3pPr>
            <a:lvl4pPr lvl="3" indent="0">
              <a:spcBef>
                <a:spcPts val="0"/>
              </a:spcBef>
              <a:buSzPts val="1400"/>
              <a:buNone/>
              <a:defRPr sz="1350"/>
            </a:lvl4pPr>
            <a:lvl5pPr lvl="4" indent="0">
              <a:spcBef>
                <a:spcPts val="0"/>
              </a:spcBef>
              <a:buSzPts val="1400"/>
              <a:buNone/>
              <a:defRPr sz="1350"/>
            </a:lvl5pPr>
            <a:lvl6pPr lvl="5" indent="0">
              <a:spcBef>
                <a:spcPts val="0"/>
              </a:spcBef>
              <a:buSzPts val="1400"/>
              <a:buNone/>
              <a:defRPr sz="1350"/>
            </a:lvl6pPr>
            <a:lvl7pPr lvl="6" indent="0">
              <a:spcBef>
                <a:spcPts val="0"/>
              </a:spcBef>
              <a:buSzPts val="1400"/>
              <a:buNone/>
              <a:defRPr sz="1350"/>
            </a:lvl7pPr>
            <a:lvl8pPr lvl="7" indent="0">
              <a:spcBef>
                <a:spcPts val="0"/>
              </a:spcBef>
              <a:buSzPts val="1400"/>
              <a:buNone/>
              <a:defRPr sz="1350"/>
            </a:lvl8pPr>
            <a:lvl9pPr lvl="8" indent="0">
              <a:spcBef>
                <a:spcPts val="0"/>
              </a:spcBef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88036" marR="0" lvl="0" indent="-192786" algn="l" rtl="0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Clr>
                <a:schemeClr val="dk2"/>
              </a:buClr>
              <a:buSzPts val="2000"/>
              <a:buFont typeface="Source Sans Pro"/>
              <a:buChar char="■"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85800" marR="0" lvl="1" indent="-20002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2000"/>
              <a:buFont typeface="Source Sans Pro"/>
              <a:buChar char="–"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8700" marR="0" lvl="2" indent="-20955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Char char="■"/>
              <a:defRPr sz="13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-20955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Char char="–"/>
              <a:defRPr sz="13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714500" marR="0" lvl="4" indent="-21907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057400" marR="0" lvl="5" indent="-21907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Char char="–"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400300" marR="0" lvl="6" indent="-22860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Char char="■"/>
              <a:defRPr sz="10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743200" marR="0" lvl="7" indent="-22860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Char char="–"/>
              <a:defRPr sz="10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086100" marR="0" lvl="8" indent="-22860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Char char="■"/>
              <a:defRPr sz="10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en-US" sz="90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algn="r"/>
              <a:t>‹#›</a:t>
            </a:fld>
            <a:endParaRPr lang="en-US"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8255680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Pr>
        <a:solidFill>
          <a:schemeClr val="dk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89000"/>
              </a:lnSpc>
              <a:spcBef>
                <a:spcPts val="0"/>
              </a:spcBef>
              <a:buClr>
                <a:schemeClr val="lt2"/>
              </a:buClr>
              <a:buSzPts val="1400"/>
              <a:buFont typeface="Source Sans Pro"/>
              <a:buNone/>
              <a:defRPr sz="54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SzPts val="1400"/>
              <a:buNone/>
              <a:defRPr sz="1350"/>
            </a:lvl2pPr>
            <a:lvl3pPr lvl="2" indent="0">
              <a:spcBef>
                <a:spcPts val="0"/>
              </a:spcBef>
              <a:buSzPts val="1400"/>
              <a:buNone/>
              <a:defRPr sz="1350"/>
            </a:lvl3pPr>
            <a:lvl4pPr lvl="3" indent="0">
              <a:spcBef>
                <a:spcPts val="0"/>
              </a:spcBef>
              <a:buSzPts val="1400"/>
              <a:buNone/>
              <a:defRPr sz="1350"/>
            </a:lvl4pPr>
            <a:lvl5pPr lvl="4" indent="0">
              <a:spcBef>
                <a:spcPts val="0"/>
              </a:spcBef>
              <a:buSzPts val="1400"/>
              <a:buNone/>
              <a:defRPr sz="1350"/>
            </a:lvl5pPr>
            <a:lvl6pPr lvl="5" indent="0">
              <a:spcBef>
                <a:spcPts val="0"/>
              </a:spcBef>
              <a:buSzPts val="1400"/>
              <a:buNone/>
              <a:defRPr sz="1350"/>
            </a:lvl6pPr>
            <a:lvl7pPr lvl="6" indent="0">
              <a:spcBef>
                <a:spcPts val="0"/>
              </a:spcBef>
              <a:buSzPts val="1400"/>
              <a:buNone/>
              <a:defRPr sz="1350"/>
            </a:lvl7pPr>
            <a:lvl8pPr lvl="7" indent="0">
              <a:spcBef>
                <a:spcPts val="0"/>
              </a:spcBef>
              <a:buSzPts val="1400"/>
              <a:buNone/>
              <a:defRPr sz="1350"/>
            </a:lvl8pPr>
            <a:lvl9pPr lvl="8" indent="0">
              <a:spcBef>
                <a:spcPts val="0"/>
              </a:spcBef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lt1"/>
              </a:buClr>
              <a:buSzPts val="2000"/>
              <a:buFont typeface="Source Sans Pro"/>
              <a:buNone/>
              <a:defRPr sz="1500" b="0" i="1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lt1"/>
              </a:buClr>
              <a:buSzPts val="1800"/>
              <a:buFont typeface="Source Sans Pro"/>
              <a:buNone/>
              <a:defRPr sz="13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lt1"/>
              </a:buClr>
              <a:buSzPts val="1800"/>
              <a:buFont typeface="Source Sans Pro"/>
              <a:buNone/>
              <a:defRPr sz="1200" b="0" i="1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lt1"/>
              </a:buClr>
              <a:buSzPts val="1600"/>
              <a:buFont typeface="Source Sans Pro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lt1"/>
              </a:buClr>
              <a:buSzPts val="1600"/>
              <a:buFont typeface="Source Sans Pro"/>
              <a:buNone/>
              <a:defRPr sz="1200" b="0" i="1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lt1"/>
              </a:buClr>
              <a:buSzPts val="1400"/>
              <a:buFont typeface="Source Sans Pro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lt1"/>
              </a:buClr>
              <a:buSzPts val="1400"/>
              <a:buFont typeface="Source Sans Pro"/>
              <a:buNone/>
              <a:defRPr sz="1200" b="0" i="1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lt1"/>
              </a:buClr>
              <a:buSzPts val="1400"/>
              <a:buFont typeface="Source Sans Pro"/>
              <a:buNone/>
              <a:defRPr sz="12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554181" y="4840039"/>
            <a:ext cx="1216807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1938234" y="4840039"/>
            <a:ext cx="5267533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737301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en-US" sz="900" smtClean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algn="r"/>
              <a:t>‹#›</a:t>
            </a:fld>
            <a:endParaRPr lang="en-US" sz="9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" name="Shape 33" title="Crop Mark"/>
          <p:cNvSpPr/>
          <p:nvPr/>
        </p:nvSpPr>
        <p:spPr>
          <a:xfrm>
            <a:off x="6113972" y="1264239"/>
            <a:ext cx="2456260" cy="330636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134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109629"/>
                </a:lnTo>
                <a:lnTo>
                  <a:pt x="105134" y="109629"/>
                </a:lnTo>
                <a:lnTo>
                  <a:pt x="1051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8721053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SzPts val="1400"/>
              <a:buFont typeface="Source Sans Pro"/>
              <a:buNone/>
              <a:defRPr sz="3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SzPts val="1400"/>
              <a:buNone/>
              <a:defRPr sz="1350"/>
            </a:lvl2pPr>
            <a:lvl3pPr lvl="2" indent="0">
              <a:spcBef>
                <a:spcPts val="0"/>
              </a:spcBef>
              <a:buSzPts val="1400"/>
              <a:buNone/>
              <a:defRPr sz="1350"/>
            </a:lvl3pPr>
            <a:lvl4pPr lvl="3" indent="0">
              <a:spcBef>
                <a:spcPts val="0"/>
              </a:spcBef>
              <a:buSzPts val="1400"/>
              <a:buNone/>
              <a:defRPr sz="1350"/>
            </a:lvl4pPr>
            <a:lvl5pPr lvl="4" indent="0">
              <a:spcBef>
                <a:spcPts val="0"/>
              </a:spcBef>
              <a:buSzPts val="1400"/>
              <a:buNone/>
              <a:defRPr sz="1350"/>
            </a:lvl5pPr>
            <a:lvl6pPr lvl="5" indent="0">
              <a:spcBef>
                <a:spcPts val="0"/>
              </a:spcBef>
              <a:buSzPts val="1400"/>
              <a:buNone/>
              <a:defRPr sz="1350"/>
            </a:lvl6pPr>
            <a:lvl7pPr lvl="6" indent="0">
              <a:spcBef>
                <a:spcPts val="0"/>
              </a:spcBef>
              <a:buSzPts val="1400"/>
              <a:buNone/>
              <a:defRPr sz="1350"/>
            </a:lvl7pPr>
            <a:lvl8pPr lvl="7" indent="0">
              <a:spcBef>
                <a:spcPts val="0"/>
              </a:spcBef>
              <a:buSzPts val="1400"/>
              <a:buNone/>
              <a:defRPr sz="1350"/>
            </a:lvl8pPr>
            <a:lvl9pPr lvl="8" indent="0">
              <a:spcBef>
                <a:spcPts val="0"/>
              </a:spcBef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1028700" y="1714500"/>
            <a:ext cx="3335840" cy="268605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88036" marR="0" lvl="0" indent="-192786" algn="l" rtl="0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Clr>
                <a:schemeClr val="dk2"/>
              </a:buClr>
              <a:buSzPts val="2000"/>
              <a:buFont typeface="Source Sans Pro"/>
              <a:buChar char="■"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85800" marR="0" lvl="1" indent="-20002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2000"/>
              <a:buFont typeface="Source Sans Pro"/>
              <a:buChar char="–"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8700" marR="0" lvl="2" indent="-20955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Char char="■"/>
              <a:defRPr sz="13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-20955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Char char="–"/>
              <a:defRPr sz="13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714500" marR="0" lvl="4" indent="-21907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057400" marR="0" lvl="5" indent="-21907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Char char="–"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400300" marR="0" lvl="6" indent="-22860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Char char="■"/>
              <a:defRPr sz="10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743200" marR="0" lvl="7" indent="-22860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Char char="–"/>
              <a:defRPr sz="10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086100" marR="0" lvl="8" indent="-22860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Char char="■"/>
              <a:defRPr sz="10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4894052" y="1714500"/>
            <a:ext cx="3335840" cy="268605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88036" marR="0" lvl="0" indent="-192786" algn="l" rtl="0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Clr>
                <a:schemeClr val="dk2"/>
              </a:buClr>
              <a:buSzPts val="2000"/>
              <a:buFont typeface="Source Sans Pro"/>
              <a:buChar char="■"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85800" marR="0" lvl="1" indent="-20002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2000"/>
              <a:buFont typeface="Source Sans Pro"/>
              <a:buChar char="–"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8700" marR="0" lvl="2" indent="-20955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Char char="■"/>
              <a:defRPr sz="13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-20955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Char char="–"/>
              <a:defRPr sz="13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714500" marR="0" lvl="4" indent="-21907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057400" marR="0" lvl="5" indent="-21907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Char char="–"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400300" marR="0" lvl="6" indent="-22860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Char char="■"/>
              <a:defRPr sz="10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743200" marR="0" lvl="7" indent="-22860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Char char="–"/>
              <a:defRPr sz="10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086100" marR="0" lvl="8" indent="-22860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Char char="■"/>
              <a:defRPr sz="10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en-US" sz="90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algn="r"/>
              <a:t>‹#›</a:t>
            </a:fld>
            <a:endParaRPr lang="en-US"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05132341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SzPts val="1400"/>
              <a:buFont typeface="Source Sans Pro"/>
              <a:buNone/>
              <a:defRPr sz="3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SzPts val="1400"/>
              <a:buNone/>
              <a:defRPr sz="1350"/>
            </a:lvl2pPr>
            <a:lvl3pPr lvl="2" indent="0">
              <a:spcBef>
                <a:spcPts val="0"/>
              </a:spcBef>
              <a:buSzPts val="1400"/>
              <a:buNone/>
              <a:defRPr sz="1350"/>
            </a:lvl3pPr>
            <a:lvl4pPr lvl="3" indent="0">
              <a:spcBef>
                <a:spcPts val="0"/>
              </a:spcBef>
              <a:buSzPts val="1400"/>
              <a:buNone/>
              <a:defRPr sz="1350"/>
            </a:lvl4pPr>
            <a:lvl5pPr lvl="4" indent="0">
              <a:spcBef>
                <a:spcPts val="0"/>
              </a:spcBef>
              <a:buSzPts val="1400"/>
              <a:buNone/>
              <a:defRPr sz="1350"/>
            </a:lvl5pPr>
            <a:lvl6pPr lvl="5" indent="0">
              <a:spcBef>
                <a:spcPts val="0"/>
              </a:spcBef>
              <a:buSzPts val="1400"/>
              <a:buNone/>
              <a:defRPr sz="1350"/>
            </a:lvl6pPr>
            <a:lvl7pPr lvl="6" indent="0">
              <a:spcBef>
                <a:spcPts val="0"/>
              </a:spcBef>
              <a:buSzPts val="1400"/>
              <a:buNone/>
              <a:defRPr sz="1350"/>
            </a:lvl7pPr>
            <a:lvl8pPr lvl="7" indent="0">
              <a:spcBef>
                <a:spcPts val="0"/>
              </a:spcBef>
              <a:buSzPts val="1400"/>
              <a:buNone/>
              <a:defRPr sz="1350"/>
            </a:lvl8pPr>
            <a:lvl9pPr lvl="8" indent="0">
              <a:spcBef>
                <a:spcPts val="0"/>
              </a:spcBef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sz="22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2000"/>
              <a:buFont typeface="Source Sans Pro"/>
              <a:buNone/>
              <a:defRPr sz="15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None/>
              <a:defRPr sz="135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None/>
              <a:defRPr sz="12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None/>
              <a:defRPr sz="12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None/>
              <a:defRPr sz="12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12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12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12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1028700" y="2478906"/>
            <a:ext cx="3332988" cy="19216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88036" marR="0" lvl="0" indent="-192786" algn="l" rtl="0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Clr>
                <a:schemeClr val="dk2"/>
              </a:buClr>
              <a:buSzPts val="2000"/>
              <a:buFont typeface="Source Sans Pro"/>
              <a:buChar char="■"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85800" marR="0" lvl="1" indent="-20002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2000"/>
              <a:buFont typeface="Source Sans Pro"/>
              <a:buChar char="–"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8700" marR="0" lvl="2" indent="-20955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Char char="■"/>
              <a:defRPr sz="13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-20955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Char char="–"/>
              <a:defRPr sz="13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714500" marR="0" lvl="4" indent="-21907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057400" marR="0" lvl="5" indent="-21907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Char char="–"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400300" marR="0" lvl="6" indent="-22860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Char char="■"/>
              <a:defRPr sz="10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743200" marR="0" lvl="7" indent="-22860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Char char="–"/>
              <a:defRPr sz="10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086100" marR="0" lvl="8" indent="-22860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Char char="■"/>
              <a:defRPr sz="10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3"/>
          </p:nvPr>
        </p:nvSpPr>
        <p:spPr>
          <a:xfrm>
            <a:off x="4893761" y="1755648"/>
            <a:ext cx="3332988" cy="6179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None/>
              <a:defRPr sz="22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2000"/>
              <a:buFont typeface="Source Sans Pro"/>
              <a:buNone/>
              <a:defRPr sz="15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None/>
              <a:defRPr sz="135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None/>
              <a:defRPr sz="12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None/>
              <a:defRPr sz="12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None/>
              <a:defRPr sz="12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12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1200" b="1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1200" b="1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4"/>
          </p:nvPr>
        </p:nvSpPr>
        <p:spPr>
          <a:xfrm>
            <a:off x="4893761" y="2478906"/>
            <a:ext cx="3332988" cy="19216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88036" marR="0" lvl="0" indent="-192786" algn="l" rtl="0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Clr>
                <a:schemeClr val="dk2"/>
              </a:buClr>
              <a:buSzPts val="2000"/>
              <a:buFont typeface="Source Sans Pro"/>
              <a:buChar char="■"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85800" marR="0" lvl="1" indent="-20002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2000"/>
              <a:buFont typeface="Source Sans Pro"/>
              <a:buChar char="–"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8700" marR="0" lvl="2" indent="-20955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Char char="■"/>
              <a:defRPr sz="13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-20955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Char char="–"/>
              <a:defRPr sz="13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714500" marR="0" lvl="4" indent="-21907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057400" marR="0" lvl="5" indent="-21907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Char char="–"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400300" marR="0" lvl="6" indent="-22860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Char char="■"/>
              <a:defRPr sz="10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743200" marR="0" lvl="7" indent="-22860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Char char="–"/>
              <a:defRPr sz="10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086100" marR="0" lvl="8" indent="-22860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Char char="■"/>
              <a:defRPr sz="10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en-US" sz="90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algn="r"/>
              <a:t>‹#›</a:t>
            </a:fld>
            <a:endParaRPr lang="en-US"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65287558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SzPts val="1400"/>
              <a:buFont typeface="Source Sans Pro"/>
              <a:buNone/>
              <a:defRPr sz="3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SzPts val="1400"/>
              <a:buNone/>
              <a:defRPr sz="1350"/>
            </a:lvl2pPr>
            <a:lvl3pPr lvl="2" indent="0">
              <a:spcBef>
                <a:spcPts val="0"/>
              </a:spcBef>
              <a:buSzPts val="1400"/>
              <a:buNone/>
              <a:defRPr sz="1350"/>
            </a:lvl3pPr>
            <a:lvl4pPr lvl="3" indent="0">
              <a:spcBef>
                <a:spcPts val="0"/>
              </a:spcBef>
              <a:buSzPts val="1400"/>
              <a:buNone/>
              <a:defRPr sz="1350"/>
            </a:lvl4pPr>
            <a:lvl5pPr lvl="4" indent="0">
              <a:spcBef>
                <a:spcPts val="0"/>
              </a:spcBef>
              <a:buSzPts val="1400"/>
              <a:buNone/>
              <a:defRPr sz="1350"/>
            </a:lvl5pPr>
            <a:lvl6pPr lvl="5" indent="0">
              <a:spcBef>
                <a:spcPts val="0"/>
              </a:spcBef>
              <a:buSzPts val="1400"/>
              <a:buNone/>
              <a:defRPr sz="1350"/>
            </a:lvl6pPr>
            <a:lvl7pPr lvl="6" indent="0">
              <a:spcBef>
                <a:spcPts val="0"/>
              </a:spcBef>
              <a:buSzPts val="1400"/>
              <a:buNone/>
              <a:defRPr sz="1350"/>
            </a:lvl7pPr>
            <a:lvl8pPr lvl="7" indent="0">
              <a:spcBef>
                <a:spcPts val="0"/>
              </a:spcBef>
              <a:buSzPts val="1400"/>
              <a:buNone/>
              <a:defRPr sz="1350"/>
            </a:lvl8pPr>
            <a:lvl9pPr lvl="8" indent="0">
              <a:spcBef>
                <a:spcPts val="0"/>
              </a:spcBef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en-US" sz="90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algn="r"/>
              <a:t>‹#›</a:t>
            </a:fld>
            <a:endParaRPr lang="en-US"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1357577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en-US" sz="90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algn="r"/>
              <a:t>‹#›</a:t>
            </a:fld>
            <a:endParaRPr lang="en-US"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68746293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84000"/>
              </a:lnSpc>
              <a:spcBef>
                <a:spcPts val="0"/>
              </a:spcBef>
              <a:buClr>
                <a:schemeClr val="dk2"/>
              </a:buClr>
              <a:buSzPts val="14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SzPts val="1400"/>
              <a:buNone/>
              <a:defRPr sz="1350"/>
            </a:lvl2pPr>
            <a:lvl3pPr lvl="2" indent="0">
              <a:spcBef>
                <a:spcPts val="0"/>
              </a:spcBef>
              <a:buSzPts val="1400"/>
              <a:buNone/>
              <a:defRPr sz="1350"/>
            </a:lvl3pPr>
            <a:lvl4pPr lvl="3" indent="0">
              <a:spcBef>
                <a:spcPts val="0"/>
              </a:spcBef>
              <a:buSzPts val="1400"/>
              <a:buNone/>
              <a:defRPr sz="1350"/>
            </a:lvl4pPr>
            <a:lvl5pPr lvl="4" indent="0">
              <a:spcBef>
                <a:spcPts val="0"/>
              </a:spcBef>
              <a:buSzPts val="1400"/>
              <a:buNone/>
              <a:defRPr sz="1350"/>
            </a:lvl5pPr>
            <a:lvl6pPr lvl="5" indent="0">
              <a:spcBef>
                <a:spcPts val="0"/>
              </a:spcBef>
              <a:buSzPts val="1400"/>
              <a:buNone/>
              <a:defRPr sz="1350"/>
            </a:lvl6pPr>
            <a:lvl7pPr lvl="6" indent="0">
              <a:spcBef>
                <a:spcPts val="0"/>
              </a:spcBef>
              <a:buSzPts val="1400"/>
              <a:buNone/>
              <a:defRPr sz="1350"/>
            </a:lvl7pPr>
            <a:lvl8pPr lvl="7" indent="0">
              <a:spcBef>
                <a:spcPts val="0"/>
              </a:spcBef>
              <a:buSzPts val="1400"/>
              <a:buNone/>
              <a:defRPr sz="1350"/>
            </a:lvl8pPr>
            <a:lvl9pPr lvl="8" indent="0">
              <a:spcBef>
                <a:spcPts val="0"/>
              </a:spcBef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692015" y="514351"/>
            <a:ext cx="3909060" cy="38814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88036" marR="0" lvl="0" indent="-192786" algn="l" rtl="0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Clr>
                <a:schemeClr val="dk2"/>
              </a:buClr>
              <a:buSzPts val="2000"/>
              <a:buFont typeface="Source Sans Pro"/>
              <a:buChar char="■"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85800" marR="0" lvl="1" indent="-20002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2000"/>
              <a:buFont typeface="Source Sans Pro"/>
              <a:buChar char="–"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8700" marR="0" lvl="2" indent="-20955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Char char="■"/>
              <a:defRPr sz="13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-20955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Char char="–"/>
              <a:defRPr sz="13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714500" marR="0" lvl="4" indent="-21907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057400" marR="0" lvl="5" indent="-21907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Char char="–"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400300" marR="0" lvl="6" indent="-21907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743200" marR="0" lvl="7" indent="-21907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Char char="–"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086100" marR="0" lvl="8" indent="-21907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542925" y="2142258"/>
            <a:ext cx="2891790" cy="22582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Clr>
                <a:schemeClr val="dk2"/>
              </a:buClr>
              <a:buSzPts val="2000"/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2000"/>
              <a:buFont typeface="Source Sans Pro"/>
              <a:buNone/>
              <a:defRPr sz="10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None/>
              <a:defRPr sz="7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None/>
              <a:defRPr sz="7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None/>
              <a:defRPr sz="7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7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7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7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542925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1654459" y="4840039"/>
            <a:ext cx="1780256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7412355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en-US" sz="90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algn="r"/>
              <a:t>‹#›</a:t>
            </a:fld>
            <a:endParaRPr lang="en-US"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" name="Shape 67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94313175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84000"/>
              </a:lnSpc>
              <a:spcBef>
                <a:spcPts val="0"/>
              </a:spcBef>
              <a:buClr>
                <a:schemeClr val="dk2"/>
              </a:buClr>
              <a:buSzPts val="1400"/>
              <a:buFont typeface="Source Sans Pro"/>
              <a:buNone/>
              <a:defRPr sz="3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SzPts val="1400"/>
              <a:buNone/>
              <a:defRPr sz="1350"/>
            </a:lvl2pPr>
            <a:lvl3pPr lvl="2" indent="0">
              <a:spcBef>
                <a:spcPts val="0"/>
              </a:spcBef>
              <a:buSzPts val="1400"/>
              <a:buNone/>
              <a:defRPr sz="1350"/>
            </a:lvl3pPr>
            <a:lvl4pPr lvl="3" indent="0">
              <a:spcBef>
                <a:spcPts val="0"/>
              </a:spcBef>
              <a:buSzPts val="1400"/>
              <a:buNone/>
              <a:defRPr sz="1350"/>
            </a:lvl4pPr>
            <a:lvl5pPr lvl="4" indent="0">
              <a:spcBef>
                <a:spcPts val="0"/>
              </a:spcBef>
              <a:buSzPts val="1400"/>
              <a:buNone/>
              <a:defRPr sz="1350"/>
            </a:lvl5pPr>
            <a:lvl6pPr lvl="5" indent="0">
              <a:spcBef>
                <a:spcPts val="0"/>
              </a:spcBef>
              <a:buSzPts val="1400"/>
              <a:buNone/>
              <a:defRPr sz="1350"/>
            </a:lvl6pPr>
            <a:lvl7pPr lvl="6" indent="0">
              <a:spcBef>
                <a:spcPts val="0"/>
              </a:spcBef>
              <a:buSzPts val="1400"/>
              <a:buNone/>
              <a:defRPr sz="1350"/>
            </a:lvl7pPr>
            <a:lvl8pPr lvl="7" indent="0">
              <a:spcBef>
                <a:spcPts val="0"/>
              </a:spcBef>
              <a:buSzPts val="1400"/>
              <a:buNone/>
              <a:defRPr sz="1350"/>
            </a:lvl8pPr>
            <a:lvl9pPr lvl="8" indent="0">
              <a:spcBef>
                <a:spcPts val="0"/>
              </a:spcBef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pic" idx="2"/>
          </p:nvPr>
        </p:nvSpPr>
        <p:spPr>
          <a:xfrm>
            <a:off x="4149090" y="1"/>
            <a:ext cx="4994910" cy="51434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542925" y="2141976"/>
            <a:ext cx="2891790" cy="225857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Clr>
                <a:schemeClr val="dk2"/>
              </a:buClr>
              <a:buSzPts val="2000"/>
              <a:buFont typeface="Source Sans Pro"/>
              <a:buNone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2000"/>
              <a:buFont typeface="Source Sans Pro"/>
              <a:buNone/>
              <a:defRPr sz="10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None/>
              <a:defRPr sz="7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None/>
              <a:defRPr sz="7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None/>
              <a:defRPr sz="7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7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7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None/>
              <a:defRPr sz="7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542925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1654459" y="4840039"/>
            <a:ext cx="1780256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7412355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en-US" sz="90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algn="r"/>
              <a:t>‹#›</a:t>
            </a:fld>
            <a:endParaRPr lang="en-US"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" name="Shape 76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76064413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SzPts val="1400"/>
              <a:buFont typeface="Source Sans Pro"/>
              <a:buNone/>
              <a:defRPr sz="3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SzPts val="1400"/>
              <a:buNone/>
              <a:defRPr sz="1350"/>
            </a:lvl2pPr>
            <a:lvl3pPr lvl="2" indent="0">
              <a:spcBef>
                <a:spcPts val="0"/>
              </a:spcBef>
              <a:buSzPts val="1400"/>
              <a:buNone/>
              <a:defRPr sz="1350"/>
            </a:lvl3pPr>
            <a:lvl4pPr lvl="3" indent="0">
              <a:spcBef>
                <a:spcPts val="0"/>
              </a:spcBef>
              <a:buSzPts val="1400"/>
              <a:buNone/>
              <a:defRPr sz="1350"/>
            </a:lvl4pPr>
            <a:lvl5pPr lvl="4" indent="0">
              <a:spcBef>
                <a:spcPts val="0"/>
              </a:spcBef>
              <a:buSzPts val="1400"/>
              <a:buNone/>
              <a:defRPr sz="1350"/>
            </a:lvl5pPr>
            <a:lvl6pPr lvl="5" indent="0">
              <a:spcBef>
                <a:spcPts val="0"/>
              </a:spcBef>
              <a:buSzPts val="1400"/>
              <a:buNone/>
              <a:defRPr sz="1350"/>
            </a:lvl6pPr>
            <a:lvl7pPr lvl="6" indent="0">
              <a:spcBef>
                <a:spcPts val="0"/>
              </a:spcBef>
              <a:buSzPts val="1400"/>
              <a:buNone/>
              <a:defRPr sz="1350"/>
            </a:lvl7pPr>
            <a:lvl8pPr lvl="7" indent="0">
              <a:spcBef>
                <a:spcPts val="0"/>
              </a:spcBef>
              <a:buSzPts val="1400"/>
              <a:buNone/>
              <a:defRPr sz="1350"/>
            </a:lvl8pPr>
            <a:lvl9pPr lvl="8" indent="0">
              <a:spcBef>
                <a:spcPts val="0"/>
              </a:spcBef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3289697" y="-539354"/>
            <a:ext cx="2678906" cy="720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88036" marR="0" lvl="0" indent="-192786" algn="l" rtl="0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Clr>
                <a:schemeClr val="dk2"/>
              </a:buClr>
              <a:buSzPts val="2000"/>
              <a:buFont typeface="Source Sans Pro"/>
              <a:buChar char="■"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85800" marR="0" lvl="1" indent="-20002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2000"/>
              <a:buFont typeface="Source Sans Pro"/>
              <a:buChar char="–"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8700" marR="0" lvl="2" indent="-20955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Char char="■"/>
              <a:defRPr sz="13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-20955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Char char="–"/>
              <a:defRPr sz="13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714500" marR="0" lvl="4" indent="-21907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057400" marR="0" lvl="5" indent="-21907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Char char="–"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400300" marR="0" lvl="6" indent="-22860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Char char="■"/>
              <a:defRPr sz="10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743200" marR="0" lvl="7" indent="-22860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Char char="–"/>
              <a:defRPr sz="10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086100" marR="0" lvl="8" indent="-22860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Char char="■"/>
              <a:defRPr sz="10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en-US" sz="90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algn="r"/>
              <a:t>‹#›</a:t>
            </a:fld>
            <a:endParaRPr lang="en-US"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3153555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 rot="5400000">
            <a:off x="5818367" y="1847171"/>
            <a:ext cx="3932433" cy="1174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SzPts val="1400"/>
              <a:buFont typeface="Source Sans Pro"/>
              <a:buNone/>
              <a:defRPr sz="3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SzPts val="1400"/>
              <a:buNone/>
              <a:defRPr sz="1350"/>
            </a:lvl2pPr>
            <a:lvl3pPr lvl="2" indent="0">
              <a:spcBef>
                <a:spcPts val="0"/>
              </a:spcBef>
              <a:buSzPts val="1400"/>
              <a:buNone/>
              <a:defRPr sz="1350"/>
            </a:lvl3pPr>
            <a:lvl4pPr lvl="3" indent="0">
              <a:spcBef>
                <a:spcPts val="0"/>
              </a:spcBef>
              <a:buSzPts val="1400"/>
              <a:buNone/>
              <a:defRPr sz="1350"/>
            </a:lvl4pPr>
            <a:lvl5pPr lvl="4" indent="0">
              <a:spcBef>
                <a:spcPts val="0"/>
              </a:spcBef>
              <a:buSzPts val="1400"/>
              <a:buNone/>
              <a:defRPr sz="1350"/>
            </a:lvl5pPr>
            <a:lvl6pPr lvl="5" indent="0">
              <a:spcBef>
                <a:spcPts val="0"/>
              </a:spcBef>
              <a:buSzPts val="1400"/>
              <a:buNone/>
              <a:defRPr sz="1350"/>
            </a:lvl6pPr>
            <a:lvl7pPr lvl="6" indent="0">
              <a:spcBef>
                <a:spcPts val="0"/>
              </a:spcBef>
              <a:buSzPts val="1400"/>
              <a:buNone/>
              <a:defRPr sz="1350"/>
            </a:lvl7pPr>
            <a:lvl8pPr lvl="7" indent="0">
              <a:spcBef>
                <a:spcPts val="0"/>
              </a:spcBef>
              <a:buSzPts val="1400"/>
              <a:buNone/>
              <a:defRPr sz="1350"/>
            </a:lvl8pPr>
            <a:lvl9pPr lvl="8" indent="0">
              <a:spcBef>
                <a:spcPts val="0"/>
              </a:spcBef>
              <a:buSzPts val="1400"/>
              <a:buNone/>
              <a:defRPr sz="1350"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 rot="5400000">
            <a:off x="2129849" y="-633031"/>
            <a:ext cx="3932433" cy="613473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88036" marR="0" lvl="0" indent="-192786" algn="l" rtl="0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Clr>
                <a:schemeClr val="dk2"/>
              </a:buClr>
              <a:buSzPts val="2000"/>
              <a:buFont typeface="Source Sans Pro"/>
              <a:buChar char="■"/>
              <a:defRPr sz="1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85800" marR="0" lvl="1" indent="-20002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2000"/>
              <a:buFont typeface="Source Sans Pro"/>
              <a:buChar char="–"/>
              <a:defRPr sz="15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028700" marR="0" lvl="2" indent="-20955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Char char="■"/>
              <a:defRPr sz="13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-20955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800"/>
              <a:buFont typeface="Source Sans Pro"/>
              <a:buChar char="–"/>
              <a:defRPr sz="13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714500" marR="0" lvl="4" indent="-21907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057400" marR="0" lvl="5" indent="-219075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600"/>
              <a:buFont typeface="Source Sans Pro"/>
              <a:buChar char="–"/>
              <a:defRPr sz="12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400300" marR="0" lvl="6" indent="-22860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Char char="■"/>
              <a:defRPr sz="10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743200" marR="0" lvl="7" indent="-22860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Char char="–"/>
              <a:defRPr sz="105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086100" marR="0" lvl="8" indent="-228600" algn="l" rtl="0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Clr>
                <a:schemeClr val="dk2"/>
              </a:buClr>
              <a:buSzPts val="1400"/>
              <a:buFont typeface="Source Sans Pro"/>
              <a:buChar char="■"/>
              <a:defRPr sz="105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dt" idx="10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en-US" sz="90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algn="r"/>
              <a:t>‹#›</a:t>
            </a:fld>
            <a:endParaRPr lang="en-US"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40602534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>
                <a:solidFill>
                  <a:schemeClr val="dk2"/>
                </a:solidFill>
              </a:rPr>
              <a:t>‹#›</a:t>
            </a:fld>
            <a:endParaRPr lang="ko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SzPts val="1400"/>
              <a:buFont typeface="Source Sans Pro"/>
              <a:buNone/>
              <a:defRPr sz="4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84048" marR="0" lvl="0" indent="-257048" algn="l" rtl="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>
                <a:schemeClr val="dk2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667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2000"/>
              <a:buFont typeface="Source Sans Pro"/>
              <a:buChar char="–"/>
              <a:defRPr sz="20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794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794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800"/>
              <a:buFont typeface="Source Sans Pro"/>
              <a:buChar char="–"/>
              <a:defRPr sz="18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921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921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600"/>
              <a:buFont typeface="Source Sans Pro"/>
              <a:buChar char="–"/>
              <a:defRPr sz="16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–"/>
              <a:defRPr sz="1400" b="0" i="1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057400" marR="0" lvl="6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2400300" marR="0" lvl="7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2743200" marR="0" lvl="8" indent="0" algn="l" rtl="0">
              <a:spcBef>
                <a:spcPts val="0"/>
              </a:spcBef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r"/>
            <a:fld id="{00000000-1234-1234-1234-123412341234}" type="slidenum">
              <a:rPr lang="en-US" sz="90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algn="r"/>
              <a:t>‹#›</a:t>
            </a:fld>
            <a:endParaRPr lang="en-US"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" name="Shape 11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10873646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gif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altLang="ko" sz="3600" dirty="0" smtClean="0">
                <a:latin typeface="+mj-lt"/>
              </a:rPr>
              <a:t>Prediction of Individual Brain Ages from MRI Data Sets using Deep Learning</a:t>
            </a:r>
            <a:endParaRPr lang="ko" sz="3600" dirty="0">
              <a:latin typeface="+mj-lt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9865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altLang="ko" sz="1800" dirty="0"/>
          </a:p>
          <a:p>
            <a:pPr lvl="0">
              <a:spcBef>
                <a:spcPts val="0"/>
              </a:spcBef>
              <a:buNone/>
            </a:pPr>
            <a:r>
              <a:rPr lang="ko" sz="1800" dirty="0"/>
              <a:t>Lv Ruyi </a:t>
            </a:r>
            <a:r>
              <a:rPr lang="ko" sz="1800" dirty="0" smtClean="0"/>
              <a:t>3035142560</a:t>
            </a:r>
            <a:endParaRPr lang="en-US" altLang="ko" sz="1800" dirty="0" smtClean="0"/>
          </a:p>
          <a:p>
            <a:pPr lvl="0">
              <a:spcBef>
                <a:spcPts val="0"/>
              </a:spcBef>
              <a:buNone/>
            </a:pPr>
            <a:endParaRPr lang="en-US" altLang="ko" sz="1800" dirty="0"/>
          </a:p>
          <a:p>
            <a:pPr lvl="0">
              <a:spcBef>
                <a:spcPts val="0"/>
              </a:spcBef>
              <a:buNone/>
            </a:pPr>
            <a:r>
              <a:rPr lang="en-US" altLang="ko" sz="1800" dirty="0" smtClean="0"/>
              <a:t>Supervisors: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" sz="1800" dirty="0" smtClean="0"/>
              <a:t>Prof. Ed X. Wu</a:t>
            </a:r>
          </a:p>
          <a:p>
            <a:pPr lvl="0">
              <a:spcBef>
                <a:spcPts val="0"/>
              </a:spcBef>
              <a:buNone/>
            </a:pPr>
            <a:r>
              <a:rPr lang="en-US" altLang="ko" sz="1800" dirty="0" smtClean="0"/>
              <a:t>Dr. Edward S. Hui</a:t>
            </a:r>
            <a:endParaRPr lang="ko" sz="1800" dirty="0"/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8" name="직사각형 7"/>
          <p:cNvSpPr/>
          <p:nvPr/>
        </p:nvSpPr>
        <p:spPr>
          <a:xfrm>
            <a:off x="79828" y="72571"/>
            <a:ext cx="8998857" cy="5007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1197429" y="2847974"/>
            <a:ext cx="6647542" cy="0"/>
          </a:xfrm>
          <a:prstGeom prst="line">
            <a:avLst/>
          </a:prstGeom>
          <a:ln w="25400">
            <a:solidFill>
              <a:srgbClr val="FF0000">
                <a:alpha val="9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8013700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sz="2400" dirty="0" smtClean="0"/>
              <a:t>Assumption: </a:t>
            </a:r>
            <a:r>
              <a:rPr lang="en-US" sz="2400" dirty="0"/>
              <a:t>healthy individuals’ chronological ages are close to their brain ages</a:t>
            </a:r>
          </a:p>
        </p:txBody>
      </p:sp>
      <p:sp>
        <p:nvSpPr>
          <p:cNvPr id="10" name="Bent-Up Arrow 9"/>
          <p:cNvSpPr/>
          <p:nvPr/>
        </p:nvSpPr>
        <p:spPr>
          <a:xfrm flipV="1">
            <a:off x="5783768" y="1320738"/>
            <a:ext cx="2068461" cy="47579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Image result for deep learning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00328" y="2409821"/>
            <a:ext cx="2275170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179906" y="1830242"/>
            <a:ext cx="1116014" cy="2275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7643570" y="4117129"/>
            <a:ext cx="188686" cy="3795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81442EF-9704-448E-AF0F-72345C4F91C8}"/>
              </a:ext>
            </a:extLst>
          </p:cNvPr>
          <p:cNvSpPr txBox="1"/>
          <p:nvPr/>
        </p:nvSpPr>
        <p:spPr>
          <a:xfrm>
            <a:off x="7306544" y="4608481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Scalar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179906" y="4510712"/>
            <a:ext cx="1116014" cy="532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1442EF-9704-448E-AF0F-72345C4F91C8}"/>
              </a:ext>
            </a:extLst>
          </p:cNvPr>
          <p:cNvSpPr txBox="1"/>
          <p:nvPr/>
        </p:nvSpPr>
        <p:spPr>
          <a:xfrm>
            <a:off x="5973943" y="4606024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Brain Age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32162" y="3718016"/>
            <a:ext cx="3261435" cy="1044353"/>
            <a:chOff x="1213838" y="1521565"/>
            <a:chExt cx="3261435" cy="104435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/>
            <a:srcRect t="3522" b="25666"/>
            <a:stretch/>
          </p:blipFill>
          <p:spPr>
            <a:xfrm>
              <a:off x="1213838" y="1558637"/>
              <a:ext cx="1587775" cy="48476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/>
            <a:srcRect b="20813"/>
            <a:stretch/>
          </p:blipFill>
          <p:spPr>
            <a:xfrm>
              <a:off x="1290276" y="2080477"/>
              <a:ext cx="1511338" cy="48544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/>
            <a:srcRect b="21306"/>
            <a:stretch/>
          </p:blipFill>
          <p:spPr>
            <a:xfrm>
              <a:off x="2801613" y="1521565"/>
              <a:ext cx="1673660" cy="52184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/>
            <a:srcRect b="20813"/>
            <a:stretch/>
          </p:blipFill>
          <p:spPr>
            <a:xfrm>
              <a:off x="2882774" y="2080477"/>
              <a:ext cx="1511338" cy="485441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1323295" y="2344567"/>
            <a:ext cx="3261435" cy="1044353"/>
            <a:chOff x="1213838" y="1521565"/>
            <a:chExt cx="3261435" cy="104435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/>
            <a:srcRect t="3522" b="25666"/>
            <a:stretch/>
          </p:blipFill>
          <p:spPr>
            <a:xfrm>
              <a:off x="1213838" y="1558637"/>
              <a:ext cx="1587775" cy="48476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/>
            <a:srcRect b="20813"/>
            <a:stretch/>
          </p:blipFill>
          <p:spPr>
            <a:xfrm>
              <a:off x="1290276" y="2080477"/>
              <a:ext cx="1511338" cy="48544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6"/>
            <a:srcRect b="21306"/>
            <a:stretch/>
          </p:blipFill>
          <p:spPr>
            <a:xfrm>
              <a:off x="2801613" y="1521565"/>
              <a:ext cx="1673660" cy="52184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5"/>
            <a:srcRect b="20813"/>
            <a:stretch/>
          </p:blipFill>
          <p:spPr>
            <a:xfrm>
              <a:off x="2882774" y="2080477"/>
              <a:ext cx="1511338" cy="485441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1332162" y="1302670"/>
            <a:ext cx="3261435" cy="1044353"/>
            <a:chOff x="1213838" y="1521565"/>
            <a:chExt cx="3261435" cy="1044353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4"/>
            <a:srcRect t="3522" b="25666"/>
            <a:stretch/>
          </p:blipFill>
          <p:spPr>
            <a:xfrm>
              <a:off x="1213838" y="1558637"/>
              <a:ext cx="1587775" cy="48476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5"/>
            <a:srcRect b="20813"/>
            <a:stretch/>
          </p:blipFill>
          <p:spPr>
            <a:xfrm>
              <a:off x="1290276" y="2080477"/>
              <a:ext cx="1511338" cy="48544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6"/>
            <a:srcRect b="21306"/>
            <a:stretch/>
          </p:blipFill>
          <p:spPr>
            <a:xfrm>
              <a:off x="2801613" y="1521565"/>
              <a:ext cx="1673660" cy="52184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5"/>
            <a:srcRect b="20813"/>
            <a:stretch/>
          </p:blipFill>
          <p:spPr>
            <a:xfrm>
              <a:off x="2882774" y="2080477"/>
              <a:ext cx="1511338" cy="485441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1332162" y="1320738"/>
            <a:ext cx="3252568" cy="2068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323295" y="3736215"/>
            <a:ext cx="3252568" cy="102369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81442EF-9704-448E-AF0F-72345C4F91C8}"/>
              </a:ext>
            </a:extLst>
          </p:cNvPr>
          <p:cNvSpPr txBox="1"/>
          <p:nvPr/>
        </p:nvSpPr>
        <p:spPr>
          <a:xfrm>
            <a:off x="524982" y="2064425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TRAIN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81442EF-9704-448E-AF0F-72345C4F91C8}"/>
              </a:ext>
            </a:extLst>
          </p:cNvPr>
          <p:cNvSpPr txBox="1"/>
          <p:nvPr/>
        </p:nvSpPr>
        <p:spPr>
          <a:xfrm>
            <a:off x="536218" y="4085967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TEST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93596" y="4239855"/>
            <a:ext cx="1313893" cy="114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400000">
            <a:off x="4335274" y="2781851"/>
            <a:ext cx="3018614" cy="12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30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759700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dirty="0"/>
              <a:t>Convolutional Neural Network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276620E-BC25-4CD8-BF44-9111ABC4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28" y="3233125"/>
            <a:ext cx="3933372" cy="1322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5CA8884-4A53-42AF-893B-1B7F6B17A1FB}"/>
              </a:ext>
            </a:extLst>
          </p:cNvPr>
          <p:cNvSpPr txBox="1"/>
          <p:nvPr/>
        </p:nvSpPr>
        <p:spPr>
          <a:xfrm>
            <a:off x="6054250" y="4698979"/>
            <a:ext cx="2553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BA76565-A593-424D-ACB4-4C6A5B24A26B}"/>
              </a:ext>
            </a:extLst>
          </p:cNvPr>
          <p:cNvSpPr txBox="1"/>
          <p:nvPr/>
        </p:nvSpPr>
        <p:spPr>
          <a:xfrm>
            <a:off x="1139574" y="3099353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0676389-0444-4649-9AF8-1B28DADDA142}"/>
              </a:ext>
            </a:extLst>
          </p:cNvPr>
          <p:cNvSpPr/>
          <p:nvPr/>
        </p:nvSpPr>
        <p:spPr>
          <a:xfrm>
            <a:off x="613595" y="4706631"/>
            <a:ext cx="5324541" cy="357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9050" indent="-52388">
              <a:lnSpc>
                <a:spcPct val="115000"/>
              </a:lnSpc>
              <a:spcAft>
                <a:spcPts val="1800"/>
              </a:spcAft>
              <a:buClr>
                <a:schemeClr val="dk1"/>
              </a:buClr>
              <a:buSzPts val="1100"/>
            </a:pPr>
            <a:r>
              <a:rPr lang="en-US" sz="750" dirty="0" err="1">
                <a:solidFill>
                  <a:srgbClr val="222222"/>
                </a:solidFill>
                <a:highlight>
                  <a:srgbClr val="FFFFFF"/>
                </a:highlight>
                <a:sym typeface="Source Sans Pro"/>
              </a:rPr>
              <a:t>Krizhevsky</a:t>
            </a:r>
            <a:r>
              <a:rPr lang="en-US" sz="750" dirty="0">
                <a:solidFill>
                  <a:srgbClr val="222222"/>
                </a:solidFill>
                <a:highlight>
                  <a:srgbClr val="FFFFFF"/>
                </a:highlight>
                <a:sym typeface="Source Sans Pro"/>
              </a:rPr>
              <a:t>, A., </a:t>
            </a:r>
            <a:r>
              <a:rPr lang="en-US" sz="750" dirty="0" err="1">
                <a:solidFill>
                  <a:srgbClr val="222222"/>
                </a:solidFill>
                <a:highlight>
                  <a:srgbClr val="FFFFFF"/>
                </a:highlight>
                <a:sym typeface="Source Sans Pro"/>
              </a:rPr>
              <a:t>Sutskever</a:t>
            </a:r>
            <a:r>
              <a:rPr lang="en-US" sz="750" dirty="0">
                <a:solidFill>
                  <a:srgbClr val="222222"/>
                </a:solidFill>
                <a:highlight>
                  <a:srgbClr val="FFFFFF"/>
                </a:highlight>
                <a:sym typeface="Source Sans Pro"/>
              </a:rPr>
              <a:t>, I., &amp; Hinton, G. E. (2012). </a:t>
            </a:r>
            <a:r>
              <a:rPr lang="en-US" sz="750" dirty="0" err="1">
                <a:solidFill>
                  <a:srgbClr val="222222"/>
                </a:solidFill>
                <a:highlight>
                  <a:srgbClr val="FFFFFF"/>
                </a:highlight>
                <a:sym typeface="Source Sans Pro"/>
              </a:rPr>
              <a:t>Imagenet</a:t>
            </a:r>
            <a:r>
              <a:rPr lang="en-US" sz="750" dirty="0">
                <a:solidFill>
                  <a:srgbClr val="222222"/>
                </a:solidFill>
                <a:highlight>
                  <a:srgbClr val="FFFFFF"/>
                </a:highlight>
                <a:sym typeface="Source Sans Pro"/>
              </a:rPr>
              <a:t> classification with deep convolutional neural networks. In Advances in neural information processing systems (pp. 1097-1105).</a:t>
            </a:r>
          </a:p>
        </p:txBody>
      </p:sp>
      <p:pic>
        <p:nvPicPr>
          <p:cNvPr id="2052" name="Picture 4" descr="Image result for image classification softma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1" y="1181040"/>
            <a:ext cx="5132614" cy="190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5CA8884-4A53-42AF-893B-1B7F6B17A1FB}"/>
              </a:ext>
            </a:extLst>
          </p:cNvPr>
          <p:cNvSpPr txBox="1"/>
          <p:nvPr/>
        </p:nvSpPr>
        <p:spPr>
          <a:xfrm>
            <a:off x="6405574" y="1493336"/>
            <a:ext cx="209865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Weights</a:t>
            </a:r>
          </a:p>
          <a:p>
            <a:r>
              <a:rPr lang="en-US" sz="1600" dirty="0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Biases</a:t>
            </a:r>
          </a:p>
          <a:p>
            <a:r>
              <a:rPr lang="en-US" sz="1600" dirty="0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Forward </a:t>
            </a:r>
            <a:r>
              <a:rPr lang="en-US" sz="1600" dirty="0" smtClean="0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Propagation</a:t>
            </a:r>
            <a:endParaRPr lang="en-US" sz="1600" dirty="0">
              <a:solidFill>
                <a:srgbClr val="00B05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r>
              <a:rPr lang="en-US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Regression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5CA8884-4A53-42AF-893B-1B7F6B17A1FB}"/>
              </a:ext>
            </a:extLst>
          </p:cNvPr>
          <p:cNvSpPr txBox="1"/>
          <p:nvPr/>
        </p:nvSpPr>
        <p:spPr>
          <a:xfrm>
            <a:off x="2373236" y="3613061"/>
            <a:ext cx="22012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Source Sans Pro"/>
                <a:ea typeface="Source Sans Pro"/>
                <a:cs typeface="Source Sans Pro"/>
              </a:rPr>
              <a:t>Convolutional Layer</a:t>
            </a:r>
          </a:p>
          <a:p>
            <a:r>
              <a:rPr lang="en-US" sz="1600" dirty="0">
                <a:solidFill>
                  <a:srgbClr val="00B050"/>
                </a:solidFill>
                <a:latin typeface="Source Sans Pro"/>
                <a:ea typeface="Source Sans Pro"/>
                <a:cs typeface="Source Sans Pro"/>
              </a:rPr>
              <a:t>Max Pooling Layer</a:t>
            </a:r>
          </a:p>
          <a:p>
            <a:r>
              <a:rPr lang="en-US" sz="1600" dirty="0">
                <a:solidFill>
                  <a:srgbClr val="00B050"/>
                </a:solidFill>
                <a:latin typeface="Source Sans Pro"/>
                <a:ea typeface="Source Sans Pro"/>
                <a:cs typeface="Source Sans Pro"/>
              </a:rPr>
              <a:t>Fully-connected Layer</a:t>
            </a:r>
          </a:p>
          <a:p>
            <a:endParaRPr lang="en-US" sz="1600" dirty="0">
              <a:solidFill>
                <a:schemeClr val="dk2"/>
              </a:solidFill>
              <a:latin typeface="Source Sans Pro"/>
              <a:ea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0739112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" dirty="0" smtClean="0"/>
              <a:t>Methodology</a:t>
            </a:r>
            <a:endParaRPr lang="ko" dirty="0"/>
          </a:p>
        </p:txBody>
      </p:sp>
      <p:sp>
        <p:nvSpPr>
          <p:cNvPr id="5" name="Shape 67"/>
          <p:cNvSpPr txBox="1">
            <a:spLocks/>
          </p:cNvSpPr>
          <p:nvPr/>
        </p:nvSpPr>
        <p:spPr>
          <a:xfrm>
            <a:off x="4879500" y="673488"/>
            <a:ext cx="4264500" cy="169994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241300">
              <a:spcAft>
                <a:spcPts val="0"/>
              </a:spcAft>
              <a:buClr>
                <a:srgbClr val="595959"/>
              </a:buClr>
              <a:buNone/>
            </a:pPr>
            <a:r>
              <a:rPr lang="en-US" altLang="ko" dirty="0" smtClean="0">
                <a:solidFill>
                  <a:srgbClr val="595959"/>
                </a:solidFill>
              </a:rPr>
              <a:t>1. Data Track</a:t>
            </a:r>
          </a:p>
          <a:p>
            <a:pPr marL="114300" marR="241300">
              <a:spcAft>
                <a:spcPts val="0"/>
              </a:spcAft>
              <a:buClr>
                <a:srgbClr val="595959"/>
              </a:buClr>
              <a:buNone/>
            </a:pPr>
            <a:endParaRPr lang="en-US" altLang="ko" sz="800" dirty="0" smtClean="0">
              <a:solidFill>
                <a:srgbClr val="595959"/>
              </a:solidFill>
            </a:endParaRPr>
          </a:p>
          <a:p>
            <a:pPr marL="400050" marR="241300" lvl="1" indent="-285750">
              <a:spcAft>
                <a:spcPts val="0"/>
              </a:spcAft>
              <a:buClr>
                <a:srgbClr val="595959"/>
              </a:buClr>
            </a:pPr>
            <a:r>
              <a:rPr lang="en-US" altLang="ko" dirty="0" smtClean="0">
                <a:solidFill>
                  <a:srgbClr val="595959"/>
                </a:solidFill>
              </a:rPr>
              <a:t>Data Acquisition</a:t>
            </a:r>
          </a:p>
          <a:p>
            <a:pPr marL="400050" marR="241300" lvl="1" indent="-285750">
              <a:spcAft>
                <a:spcPts val="0"/>
              </a:spcAft>
              <a:buClr>
                <a:srgbClr val="595959"/>
              </a:buClr>
            </a:pPr>
            <a:r>
              <a:rPr lang="en-US" altLang="ko" dirty="0" smtClean="0">
                <a:solidFill>
                  <a:srgbClr val="595959"/>
                </a:solidFill>
              </a:rPr>
              <a:t>Data Preprocessing</a:t>
            </a:r>
          </a:p>
          <a:p>
            <a:pPr marL="114300" marR="241300">
              <a:spcAft>
                <a:spcPts val="0"/>
              </a:spcAft>
              <a:buClr>
                <a:srgbClr val="595959"/>
              </a:buClr>
              <a:buNone/>
            </a:pPr>
            <a:endParaRPr lang="en-US" altLang="ko" sz="800" dirty="0" smtClean="0">
              <a:solidFill>
                <a:srgbClr val="595959"/>
              </a:solidFill>
            </a:endParaRPr>
          </a:p>
        </p:txBody>
      </p:sp>
      <p:sp>
        <p:nvSpPr>
          <p:cNvPr id="6" name="Shape 67"/>
          <p:cNvSpPr txBox="1">
            <a:spLocks/>
          </p:cNvSpPr>
          <p:nvPr/>
        </p:nvSpPr>
        <p:spPr>
          <a:xfrm>
            <a:off x="4879500" y="1313002"/>
            <a:ext cx="4264500" cy="36646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241300">
              <a:spcAft>
                <a:spcPts val="0"/>
              </a:spcAft>
              <a:buClr>
                <a:srgbClr val="595959"/>
              </a:buClr>
              <a:buNone/>
            </a:pPr>
            <a:r>
              <a:rPr lang="en-US" altLang="ko" dirty="0">
                <a:solidFill>
                  <a:srgbClr val="595959"/>
                </a:solidFill>
              </a:rPr>
              <a:t>2</a:t>
            </a:r>
            <a:r>
              <a:rPr lang="en-US" altLang="ko" dirty="0" smtClean="0">
                <a:solidFill>
                  <a:srgbClr val="595959"/>
                </a:solidFill>
              </a:rPr>
              <a:t>. Deep Learning Track</a:t>
            </a:r>
          </a:p>
          <a:p>
            <a:pPr marL="114300" marR="241300">
              <a:spcAft>
                <a:spcPts val="0"/>
              </a:spcAft>
              <a:buClr>
                <a:srgbClr val="595959"/>
              </a:buClr>
              <a:buNone/>
            </a:pPr>
            <a:endParaRPr lang="en-US" altLang="ko" sz="800" dirty="0" smtClean="0">
              <a:solidFill>
                <a:srgbClr val="595959"/>
              </a:solidFill>
            </a:endParaRPr>
          </a:p>
          <a:p>
            <a:pPr marL="400050" marR="241300" lvl="1" indent="-285750">
              <a:spcAft>
                <a:spcPts val="0"/>
              </a:spcAft>
              <a:buClr>
                <a:srgbClr val="595959"/>
              </a:buClr>
            </a:pPr>
            <a:r>
              <a:rPr lang="en-US" altLang="ko" dirty="0" smtClean="0">
                <a:solidFill>
                  <a:srgbClr val="595959"/>
                </a:solidFill>
              </a:rPr>
              <a:t>Backpropagation and Cost Function</a:t>
            </a:r>
          </a:p>
          <a:p>
            <a:pPr marL="400050" marR="241300" lvl="1" indent="-285750">
              <a:spcAft>
                <a:spcPts val="0"/>
              </a:spcAft>
              <a:buClr>
                <a:srgbClr val="595959"/>
              </a:buClr>
            </a:pPr>
            <a:r>
              <a:rPr lang="en-US" altLang="ko" dirty="0" smtClean="0">
                <a:solidFill>
                  <a:srgbClr val="595959"/>
                </a:solidFill>
              </a:rPr>
              <a:t>Activation Function and Weight Initialization</a:t>
            </a:r>
            <a:endParaRPr lang="en-US" altLang="ko" sz="800" dirty="0" smtClean="0">
              <a:solidFill>
                <a:srgbClr val="595959"/>
              </a:solidFill>
            </a:endParaRPr>
          </a:p>
          <a:p>
            <a:pPr marL="400050" marR="241300" lvl="1" indent="-285750">
              <a:spcAft>
                <a:spcPts val="0"/>
              </a:spcAft>
              <a:buClr>
                <a:srgbClr val="595959"/>
              </a:buClr>
            </a:pPr>
            <a:r>
              <a:rPr lang="en-US" altLang="ko" dirty="0" smtClean="0">
                <a:solidFill>
                  <a:srgbClr val="595959"/>
                </a:solidFill>
              </a:rPr>
              <a:t>Regularization</a:t>
            </a:r>
          </a:p>
          <a:p>
            <a:pPr marL="400050" marR="241300" lvl="1" indent="-285750">
              <a:spcAft>
                <a:spcPts val="0"/>
              </a:spcAft>
              <a:buClr>
                <a:srgbClr val="595959"/>
              </a:buClr>
            </a:pPr>
            <a:r>
              <a:rPr lang="en-US" altLang="ko" dirty="0" smtClean="0">
                <a:solidFill>
                  <a:srgbClr val="595959"/>
                </a:solidFill>
              </a:rPr>
              <a:t>CNN Structure</a:t>
            </a:r>
            <a:endParaRPr lang="en-US" altLang="ko" dirty="0">
              <a:solidFill>
                <a:srgbClr val="595959"/>
              </a:solidFill>
            </a:endParaRPr>
          </a:p>
        </p:txBody>
      </p:sp>
      <p:pic>
        <p:nvPicPr>
          <p:cNvPr id="7" name="Picture 2" descr="Image result for obstacl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273" y="2715475"/>
            <a:ext cx="1458582" cy="145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3423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971550" y="202378"/>
            <a:ext cx="7200900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993657B6-B443-47F6-A3A7-9B10E6DA4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698129"/>
              </p:ext>
            </p:extLst>
          </p:nvPr>
        </p:nvGraphicFramePr>
        <p:xfrm>
          <a:off x="1036865" y="829268"/>
          <a:ext cx="3789135" cy="2291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121">
                  <a:extLst>
                    <a:ext uri="{9D8B030D-6E8A-4147-A177-3AD203B41FA5}">
                      <a16:colId xmlns:a16="http://schemas.microsoft.com/office/drawing/2014/main" xmlns="" val="1272256976"/>
                    </a:ext>
                  </a:extLst>
                </a:gridCol>
                <a:gridCol w="739224">
                  <a:extLst>
                    <a:ext uri="{9D8B030D-6E8A-4147-A177-3AD203B41FA5}">
                      <a16:colId xmlns:a16="http://schemas.microsoft.com/office/drawing/2014/main" xmlns="" val="154898376"/>
                    </a:ext>
                  </a:extLst>
                </a:gridCol>
                <a:gridCol w="906593">
                  <a:extLst>
                    <a:ext uri="{9D8B030D-6E8A-4147-A177-3AD203B41FA5}">
                      <a16:colId xmlns:a16="http://schemas.microsoft.com/office/drawing/2014/main" xmlns="" val="3102002382"/>
                    </a:ext>
                  </a:extLst>
                </a:gridCol>
                <a:gridCol w="14101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0732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 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 Average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5779751"/>
                  </a:ext>
                </a:extLst>
              </a:tr>
              <a:tr h="328788">
                <a:tc>
                  <a:txBody>
                    <a:bodyPr/>
                    <a:lstStyle/>
                    <a:p>
                      <a:r>
                        <a:rPr lang="en-US" dirty="0"/>
                        <a:t>OASIS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18-96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52.4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84290931"/>
                  </a:ext>
                </a:extLst>
              </a:tr>
              <a:tr h="287002">
                <a:tc>
                  <a:txBody>
                    <a:bodyPr/>
                    <a:lstStyle/>
                    <a:p>
                      <a:r>
                        <a:rPr lang="en-US" dirty="0" smtClean="0"/>
                        <a:t>ABIDE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6-56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89744106"/>
                  </a:ext>
                </a:extLst>
              </a:tr>
              <a:tr h="2803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IXI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20-86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49.4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7828145"/>
                  </a:ext>
                </a:extLst>
              </a:tr>
              <a:tr h="307025">
                <a:tc>
                  <a:txBody>
                    <a:bodyPr/>
                    <a:lstStyle/>
                    <a:p>
                      <a:r>
                        <a:rPr lang="en-US" dirty="0" smtClean="0"/>
                        <a:t>ABIDE 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6-64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4488566"/>
                  </a:ext>
                </a:extLst>
              </a:tr>
              <a:tr h="3403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97760477"/>
                  </a:ext>
                </a:extLst>
              </a:tr>
              <a:tr h="307025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6-96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9946777"/>
                  </a:ext>
                </a:extLst>
              </a:tr>
            </a:tbl>
          </a:graphicData>
        </a:graphic>
      </p:graphicFrame>
      <p:sp>
        <p:nvSpPr>
          <p:cNvPr id="4" name="Shape 273"/>
          <p:cNvSpPr txBox="1">
            <a:spLocks/>
          </p:cNvSpPr>
          <p:nvPr/>
        </p:nvSpPr>
        <p:spPr>
          <a:xfrm>
            <a:off x="971550" y="3371772"/>
            <a:ext cx="2265136" cy="452689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3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SzPts val="1400"/>
              <a:buNone/>
              <a:defRPr sz="1350"/>
            </a:lvl2pPr>
            <a:lvl3pPr lvl="2" indent="0">
              <a:spcBef>
                <a:spcPts val="0"/>
              </a:spcBef>
              <a:buSzPts val="1400"/>
              <a:buNone/>
              <a:defRPr sz="1350"/>
            </a:lvl3pPr>
            <a:lvl4pPr lvl="3" indent="0">
              <a:spcBef>
                <a:spcPts val="0"/>
              </a:spcBef>
              <a:buSzPts val="1400"/>
              <a:buNone/>
              <a:defRPr sz="1350"/>
            </a:lvl4pPr>
            <a:lvl5pPr lvl="4" indent="0">
              <a:spcBef>
                <a:spcPts val="0"/>
              </a:spcBef>
              <a:buSzPts val="1400"/>
              <a:buNone/>
              <a:defRPr sz="1350"/>
            </a:lvl5pPr>
            <a:lvl6pPr lvl="5" indent="0">
              <a:spcBef>
                <a:spcPts val="0"/>
              </a:spcBef>
              <a:buSzPts val="1400"/>
              <a:buNone/>
              <a:defRPr sz="1350"/>
            </a:lvl6pPr>
            <a:lvl7pPr lvl="6" indent="0">
              <a:spcBef>
                <a:spcPts val="0"/>
              </a:spcBef>
              <a:buSzPts val="1400"/>
              <a:buNone/>
              <a:defRPr sz="1350"/>
            </a:lvl7pPr>
            <a:lvl8pPr lvl="7" indent="0">
              <a:spcBef>
                <a:spcPts val="0"/>
              </a:spcBef>
              <a:buSzPts val="1400"/>
              <a:buNone/>
              <a:defRPr sz="1350"/>
            </a:lvl8pPr>
            <a:lvl9pPr lvl="8" indent="0">
              <a:spcBef>
                <a:spcPts val="0"/>
              </a:spcBef>
              <a:buSzPts val="1400"/>
              <a:buNone/>
              <a:defRPr sz="1350"/>
            </a:lvl9pPr>
          </a:lstStyle>
          <a:p>
            <a:pPr>
              <a:buClr>
                <a:srgbClr val="191B0E"/>
              </a:buClr>
            </a:pPr>
            <a:r>
              <a:rPr lang="en-US" sz="2000" dirty="0" smtClean="0">
                <a:solidFill>
                  <a:srgbClr val="191B0E"/>
                </a:solidFill>
              </a:rPr>
              <a:t>Excluded Data:</a:t>
            </a:r>
            <a:endParaRPr lang="en-US" sz="2000" dirty="0">
              <a:solidFill>
                <a:srgbClr val="191B0E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B7B9BD31-4CDB-48E0-83C3-721F7B19C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3824461"/>
            <a:ext cx="2932794" cy="1214751"/>
          </a:xfrm>
        </p:spPr>
        <p:txBody>
          <a:bodyPr/>
          <a:lstStyle/>
          <a:p>
            <a:r>
              <a:rPr lang="en-US" sz="1600" dirty="0" smtClean="0"/>
              <a:t>Autism cases</a:t>
            </a:r>
          </a:p>
          <a:p>
            <a:r>
              <a:rPr lang="en-US" sz="1600" dirty="0" smtClean="0"/>
              <a:t>Brain with lesions                                    </a:t>
            </a:r>
          </a:p>
          <a:p>
            <a:r>
              <a:rPr lang="en-US" sz="1600" dirty="0" smtClean="0"/>
              <a:t>Information incomplete</a:t>
            </a:r>
          </a:p>
          <a:p>
            <a:endParaRPr lang="en-US" sz="1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522" b="25666"/>
          <a:stretch/>
        </p:blipFill>
        <p:spPr>
          <a:xfrm>
            <a:off x="5718173" y="-12603"/>
            <a:ext cx="3425827" cy="10459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20813"/>
          <a:stretch/>
        </p:blipFill>
        <p:spPr>
          <a:xfrm>
            <a:off x="5718173" y="1137305"/>
            <a:ext cx="3425827" cy="11003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173" y="2403082"/>
            <a:ext cx="3425827" cy="1357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b="275"/>
          <a:stretch/>
        </p:blipFill>
        <p:spPr>
          <a:xfrm>
            <a:off x="5723284" y="3749797"/>
            <a:ext cx="3420716" cy="138719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79579" y="3559711"/>
            <a:ext cx="527825" cy="200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87905" b="4878"/>
          <a:stretch/>
        </p:blipFill>
        <p:spPr>
          <a:xfrm>
            <a:off x="5718173" y="1028668"/>
            <a:ext cx="3425827" cy="1066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15667" y="981612"/>
            <a:ext cx="527825" cy="200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t="88334"/>
          <a:stretch/>
        </p:blipFill>
        <p:spPr>
          <a:xfrm>
            <a:off x="5718173" y="2247339"/>
            <a:ext cx="3425827" cy="16211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15667" y="2279137"/>
            <a:ext cx="527825" cy="200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750203" y="4910688"/>
            <a:ext cx="527825" cy="200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14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971550" y="202378"/>
            <a:ext cx="7200900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p:sp>
        <p:nvSpPr>
          <p:cNvPr id="4" name="Shape 273"/>
          <p:cNvSpPr txBox="1">
            <a:spLocks/>
          </p:cNvSpPr>
          <p:nvPr/>
        </p:nvSpPr>
        <p:spPr>
          <a:xfrm>
            <a:off x="971550" y="3070436"/>
            <a:ext cx="3368221" cy="452689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3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SzPts val="1400"/>
              <a:buNone/>
              <a:defRPr sz="1350"/>
            </a:lvl2pPr>
            <a:lvl3pPr lvl="2" indent="0">
              <a:spcBef>
                <a:spcPts val="0"/>
              </a:spcBef>
              <a:buSzPts val="1400"/>
              <a:buNone/>
              <a:defRPr sz="1350"/>
            </a:lvl3pPr>
            <a:lvl4pPr lvl="3" indent="0">
              <a:spcBef>
                <a:spcPts val="0"/>
              </a:spcBef>
              <a:buSzPts val="1400"/>
              <a:buNone/>
              <a:defRPr sz="1350"/>
            </a:lvl4pPr>
            <a:lvl5pPr lvl="4" indent="0">
              <a:spcBef>
                <a:spcPts val="0"/>
              </a:spcBef>
              <a:buSzPts val="1400"/>
              <a:buNone/>
              <a:defRPr sz="1350"/>
            </a:lvl5pPr>
            <a:lvl6pPr lvl="5" indent="0">
              <a:spcBef>
                <a:spcPts val="0"/>
              </a:spcBef>
              <a:buSzPts val="1400"/>
              <a:buNone/>
              <a:defRPr sz="1350"/>
            </a:lvl6pPr>
            <a:lvl7pPr lvl="6" indent="0">
              <a:spcBef>
                <a:spcPts val="0"/>
              </a:spcBef>
              <a:buSzPts val="1400"/>
              <a:buNone/>
              <a:defRPr sz="1350"/>
            </a:lvl7pPr>
            <a:lvl8pPr lvl="7" indent="0">
              <a:spcBef>
                <a:spcPts val="0"/>
              </a:spcBef>
              <a:buSzPts val="1400"/>
              <a:buNone/>
              <a:defRPr sz="1350"/>
            </a:lvl8pPr>
            <a:lvl9pPr lvl="8" indent="0">
              <a:spcBef>
                <a:spcPts val="0"/>
              </a:spcBef>
              <a:buSzPts val="1400"/>
              <a:buNone/>
              <a:defRPr sz="1350"/>
            </a:lvl9pPr>
          </a:lstStyle>
          <a:p>
            <a:pPr>
              <a:buClr>
                <a:srgbClr val="191B0E"/>
              </a:buClr>
            </a:pPr>
            <a:r>
              <a:rPr lang="en-US" sz="2000" dirty="0" smtClean="0">
                <a:solidFill>
                  <a:srgbClr val="191B0E"/>
                </a:solidFill>
              </a:rPr>
              <a:t>Comparing Performance:</a:t>
            </a:r>
            <a:endParaRPr lang="en-US" sz="2000" dirty="0">
              <a:solidFill>
                <a:srgbClr val="191B0E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B7B9BD31-4CDB-48E0-83C3-721F7B19C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3523125"/>
            <a:ext cx="4464050" cy="1214751"/>
          </a:xfrm>
        </p:spPr>
        <p:txBody>
          <a:bodyPr/>
          <a:lstStyle/>
          <a:p>
            <a:r>
              <a:rPr lang="en-US" sz="1600" dirty="0" smtClean="0"/>
              <a:t>Model 1 and Model 2: Image Rotation</a:t>
            </a:r>
          </a:p>
          <a:p>
            <a:r>
              <a:rPr lang="en-US" sz="1600" dirty="0" smtClean="0"/>
              <a:t>Model 2 and Model 3: Non-brain Tissue</a:t>
            </a:r>
          </a:p>
          <a:p>
            <a:r>
              <a:rPr lang="en-US" sz="1600" dirty="0" smtClean="0"/>
              <a:t>Model 1 and Model 4: Sample Size</a:t>
            </a:r>
          </a:p>
          <a:p>
            <a:pPr marL="95250" indent="0">
              <a:buNone/>
            </a:pPr>
            <a:endParaRPr lang="en-US" sz="1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522" b="25666"/>
          <a:stretch/>
        </p:blipFill>
        <p:spPr>
          <a:xfrm>
            <a:off x="5718173" y="-12603"/>
            <a:ext cx="3425827" cy="10459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20813"/>
          <a:stretch/>
        </p:blipFill>
        <p:spPr>
          <a:xfrm>
            <a:off x="5718173" y="1137305"/>
            <a:ext cx="3425827" cy="11003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173" y="2403082"/>
            <a:ext cx="3425827" cy="1357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b="275"/>
          <a:stretch/>
        </p:blipFill>
        <p:spPr>
          <a:xfrm>
            <a:off x="5723284" y="3749797"/>
            <a:ext cx="3420716" cy="138719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79579" y="3559711"/>
            <a:ext cx="527825" cy="200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87905" b="4878"/>
          <a:stretch/>
        </p:blipFill>
        <p:spPr>
          <a:xfrm>
            <a:off x="5718173" y="1028668"/>
            <a:ext cx="3425827" cy="1066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15667" y="981612"/>
            <a:ext cx="527825" cy="200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t="88334"/>
          <a:stretch/>
        </p:blipFill>
        <p:spPr>
          <a:xfrm>
            <a:off x="5718173" y="2247339"/>
            <a:ext cx="3425827" cy="16211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15667" y="2279137"/>
            <a:ext cx="527825" cy="200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750203" y="4910688"/>
            <a:ext cx="527825" cy="2007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344" y="1033346"/>
            <a:ext cx="5115829" cy="16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372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971550" y="202378"/>
            <a:ext cx="7200900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B7B9BD31-4CDB-48E0-83C3-721F7B19C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414" y="1019411"/>
            <a:ext cx="4464050" cy="2028589"/>
          </a:xfrm>
        </p:spPr>
        <p:txBody>
          <a:bodyPr/>
          <a:lstStyle/>
          <a:p>
            <a:r>
              <a:rPr lang="en-US" sz="1600" dirty="0" smtClean="0"/>
              <a:t>Image resampling</a:t>
            </a:r>
          </a:p>
          <a:p>
            <a:r>
              <a:rPr lang="en-US" sz="1600" dirty="0" smtClean="0"/>
              <a:t>Image cropping or padding</a:t>
            </a:r>
          </a:p>
          <a:p>
            <a:r>
              <a:rPr lang="en-US" sz="1600" dirty="0" smtClean="0"/>
              <a:t>Image shuffling</a:t>
            </a:r>
          </a:p>
          <a:p>
            <a:r>
              <a:rPr lang="en-US" sz="1600" dirty="0" smtClean="0"/>
              <a:t>Subtracting mean</a:t>
            </a:r>
          </a:p>
          <a:p>
            <a:r>
              <a:rPr lang="en-US" sz="1600" dirty="0" smtClean="0"/>
              <a:t>Combining into batches </a:t>
            </a:r>
            <a:r>
              <a:rPr lang="en-US" sz="1600" dirty="0" smtClean="0">
                <a:solidFill>
                  <a:srgbClr val="FF0000"/>
                </a:solidFill>
              </a:rPr>
              <a:t>(train and test)</a:t>
            </a:r>
          </a:p>
          <a:p>
            <a:pPr marL="95250" indent="0">
              <a:buNone/>
            </a:pPr>
            <a:endParaRPr lang="en-US" sz="1600" dirty="0" smtClean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889334"/>
              </p:ext>
            </p:extLst>
          </p:nvPr>
        </p:nvGraphicFramePr>
        <p:xfrm>
          <a:off x="5727464" y="44055"/>
          <a:ext cx="3416536" cy="5149192"/>
        </p:xfrm>
        <a:graphic>
          <a:graphicData uri="http://schemas.openxmlformats.org/drawingml/2006/table">
            <a:tbl>
              <a:tblPr firstRow="1" firstCol="1" bandRow="1"/>
              <a:tblGrid>
                <a:gridCol w="34165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35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 </a:t>
                      </a:r>
                      <a:r>
                        <a:rPr lang="en-US" sz="1600" b="0" i="0" u="none" strike="noStrike" cap="none" dirty="0" smtClean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Names</a:t>
                      </a:r>
                      <a:endParaRPr lang="en-US" sz="1600" b="0" i="0" u="none" strike="noStrike" cap="none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5827" marR="258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C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281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def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loadData</a:t>
                      </a:r>
                      <a:endParaRPr lang="en-US" sz="14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+mn-cs"/>
                        <a:sym typeface="Arial"/>
                      </a:endParaRP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def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saveDataset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+mn-cs"/>
                        <a:sym typeface="Arial"/>
                      </a:endParaRPr>
                    </a:p>
                  </a:txBody>
                  <a:tcPr marL="25827" marR="258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918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def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print_data_shape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+mn-cs"/>
                        <a:sym typeface="Arial"/>
                      </a:endParaRP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def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show_slices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+mn-cs"/>
                        <a:sym typeface="Arial"/>
                      </a:endParaRPr>
                    </a:p>
                  </a:txBody>
                  <a:tcPr marL="25827" marR="258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918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def resample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def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crop_center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+mn-cs"/>
                        <a:sym typeface="Arial"/>
                      </a:endParaRPr>
                    </a:p>
                  </a:txBody>
                  <a:tcPr marL="25827" marR="258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9893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def shuffle</a:t>
                      </a:r>
                    </a:p>
                  </a:txBody>
                  <a:tcPr marL="25827" marR="258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9893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def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calculate_mean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+mn-cs"/>
                        <a:sym typeface="Arial"/>
                      </a:endParaRPr>
                    </a:p>
                  </a:txBody>
                  <a:tcPr marL="25827" marR="258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5976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def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combined_preprocess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+mn-cs"/>
                        <a:sym typeface="Arial"/>
                      </a:endParaRPr>
                    </a:p>
                  </a:txBody>
                  <a:tcPr marL="25827" marR="258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16530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def conv3d</a:t>
                      </a:r>
                    </a:p>
                  </a:txBody>
                  <a:tcPr marL="25827" marR="258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16530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def maxpool3d</a:t>
                      </a:r>
                    </a:p>
                  </a:txBody>
                  <a:tcPr marL="25827" marR="258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1597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def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convolutional_neural_network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+mn-cs"/>
                        <a:sym typeface="Arial"/>
                      </a:endParaRPr>
                    </a:p>
                  </a:txBody>
                  <a:tcPr marL="25827" marR="258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3198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def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train_neural_network</a:t>
                      </a:r>
                      <a:endParaRPr lang="en-US" sz="14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+mn-cs"/>
                        <a:sym typeface="Arial"/>
                      </a:endParaRPr>
                    </a:p>
                  </a:txBody>
                  <a:tcPr marL="25827" marR="258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89893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def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rotate_oasis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+mn-cs"/>
                        <a:sym typeface="Arial"/>
                      </a:endParaRPr>
                    </a:p>
                  </a:txBody>
                  <a:tcPr marL="25827" marR="258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89893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def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+mn-cs"/>
                          <a:sym typeface="Arial"/>
                        </a:rPr>
                        <a:t>shape_oasis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+mn-cs"/>
                        <a:sym typeface="Arial"/>
                      </a:endParaRPr>
                    </a:p>
                  </a:txBody>
                  <a:tcPr marL="25827" marR="258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921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25827" marR="2582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04" y="3156857"/>
            <a:ext cx="5049642" cy="192746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897121" y="4826000"/>
            <a:ext cx="788022" cy="258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62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996068" y="89209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451087" y="89209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06106" y="89209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361125" y="89209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6144" y="89209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71163" y="89209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26182" y="89209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81201" y="89209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36220" y="89209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091239" y="89209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541049" y="89209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86030" y="89209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31011" y="89209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5992" y="89209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996068" y="133896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451087" y="133896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906106" y="133896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361125" y="133896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816144" y="133896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271163" y="133896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26182" y="133896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181201" y="133896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636220" y="133896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091239" y="133896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541049" y="133896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086030" y="133896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1011" y="133896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992" y="133896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996012" y="1790823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451031" y="1790823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06050" y="1790823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361069" y="1790823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816088" y="1790823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271107" y="1790823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726126" y="1790823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181145" y="1790823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636164" y="1790823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091183" y="1790823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540993" y="1790823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085974" y="1790823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30955" y="1790823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75936" y="1790823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003534" y="22426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458553" y="22426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913572" y="22426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368591" y="22426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823610" y="22426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278629" y="22426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733648" y="22426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188667" y="22426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643686" y="22426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098705" y="22426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548515" y="22426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093496" y="22426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38477" y="22426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83458" y="22426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010706" y="313425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465725" y="313425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920744" y="313425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375763" y="313425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830782" y="313425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285801" y="313425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740820" y="313425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195839" y="313425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5650858" y="313425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105877" y="313425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555687" y="313425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100668" y="313425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45649" y="313425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90630" y="313425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010706" y="268954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465725" y="268954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920744" y="268954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375763" y="268954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830782" y="268954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285801" y="268954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740820" y="268954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195839" y="268954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5650858" y="268954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105877" y="268954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555687" y="268954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100668" y="268954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45649" y="268954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90630" y="268954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2010706" y="3578964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465725" y="3578964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20744" y="3578964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375763" y="3578964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830782" y="3578964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285801" y="3578964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740820" y="3578964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195839" y="3578964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650858" y="3578964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105877" y="3578964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1555687" y="3578964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1100668" y="3578964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45649" y="3578964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90630" y="3578964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2010706" y="4023672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2465725" y="4023672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2920744" y="4023672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3375763" y="4023672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830782" y="4023672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285801" y="4023672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4740820" y="4023672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195839" y="4023672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5650858" y="4023672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6105877" y="4023672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555687" y="4023672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100668" y="4023672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45649" y="4023672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90630" y="4023672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2010706" y="44683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2465725" y="44683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2920744" y="44683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375763" y="44683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3830782" y="44683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285801" y="44683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4740820" y="44683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5195839" y="44683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5650858" y="44683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6105877" y="44683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1555687" y="44683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100668" y="44683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645649" y="44683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190630" y="44683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/>
          </a:p>
        </p:txBody>
      </p:sp>
      <p:sp>
        <p:nvSpPr>
          <p:cNvPr id="141" name="TextBox 140"/>
          <p:cNvSpPr txBox="1"/>
          <p:nvPr/>
        </p:nvSpPr>
        <p:spPr>
          <a:xfrm>
            <a:off x="6834753" y="1082386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resample.py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834753" y="2472318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</a:t>
            </a:r>
            <a:r>
              <a:rPr lang="en-US" sz="2000" b="1" dirty="0" smtClean="0"/>
              <a:t>rop_center.py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834753" y="3915057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pad.py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588869" y="4420100"/>
            <a:ext cx="5742324" cy="279149"/>
            <a:chOff x="586325" y="1737000"/>
            <a:chExt cx="5742324" cy="279149"/>
          </a:xfrm>
        </p:grpSpPr>
        <p:sp>
          <p:nvSpPr>
            <p:cNvPr id="152" name="Rectangle 151"/>
            <p:cNvSpPr/>
            <p:nvPr/>
          </p:nvSpPr>
          <p:spPr>
            <a:xfrm>
              <a:off x="586325" y="1737000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466896" y="1755904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2376934" y="1755904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3331132" y="1775930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244044" y="1775929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175522" y="1774128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6056510" y="1783674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605755" y="2637902"/>
            <a:ext cx="5742324" cy="279149"/>
            <a:chOff x="586325" y="1737000"/>
            <a:chExt cx="5742324" cy="279149"/>
          </a:xfrm>
        </p:grpSpPr>
        <p:sp>
          <p:nvSpPr>
            <p:cNvPr id="163" name="Rectangle 162"/>
            <p:cNvSpPr/>
            <p:nvPr/>
          </p:nvSpPr>
          <p:spPr>
            <a:xfrm>
              <a:off x="586325" y="1737000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466896" y="1755904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376934" y="1755904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331132" y="1775930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4244044" y="1775929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5175522" y="1774128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6056510" y="1783674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88869" y="847496"/>
            <a:ext cx="5742324" cy="279149"/>
            <a:chOff x="586325" y="1737000"/>
            <a:chExt cx="5742324" cy="279149"/>
          </a:xfrm>
        </p:grpSpPr>
        <p:sp>
          <p:nvSpPr>
            <p:cNvPr id="171" name="Rectangle 170"/>
            <p:cNvSpPr/>
            <p:nvPr/>
          </p:nvSpPr>
          <p:spPr>
            <a:xfrm>
              <a:off x="586325" y="1737000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466896" y="1755904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376934" y="1755904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3331132" y="1775930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4244044" y="1775929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175522" y="1774128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6056510" y="1783674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580205" y="1741379"/>
            <a:ext cx="5742324" cy="279149"/>
            <a:chOff x="586325" y="1737000"/>
            <a:chExt cx="5742324" cy="279149"/>
          </a:xfrm>
        </p:grpSpPr>
        <p:sp>
          <p:nvSpPr>
            <p:cNvPr id="179" name="Rectangle 178"/>
            <p:cNvSpPr/>
            <p:nvPr/>
          </p:nvSpPr>
          <p:spPr>
            <a:xfrm>
              <a:off x="586325" y="1737000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1466896" y="1755904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2376934" y="1755904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331132" y="1775930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244044" y="1775929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75522" y="1774128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056510" y="1783674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605755" y="3526120"/>
            <a:ext cx="5742324" cy="279149"/>
            <a:chOff x="586325" y="1737000"/>
            <a:chExt cx="5742324" cy="279149"/>
          </a:xfrm>
        </p:grpSpPr>
        <p:sp>
          <p:nvSpPr>
            <p:cNvPr id="187" name="Rectangle 186"/>
            <p:cNvSpPr/>
            <p:nvPr/>
          </p:nvSpPr>
          <p:spPr>
            <a:xfrm>
              <a:off x="586325" y="1737000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466896" y="1755904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2376934" y="1755904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3331132" y="1775930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4244044" y="1775929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175522" y="1774128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056510" y="1783674"/>
              <a:ext cx="272139" cy="2324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4" name="Rectangle 193"/>
          <p:cNvSpPr/>
          <p:nvPr/>
        </p:nvSpPr>
        <p:spPr>
          <a:xfrm>
            <a:off x="0" y="1282441"/>
            <a:ext cx="6493790" cy="239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77254" y="2225638"/>
            <a:ext cx="6493790" cy="239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0" y="3084853"/>
            <a:ext cx="6493790" cy="239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103731" y="3978359"/>
            <a:ext cx="6493790" cy="239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103731" y="609600"/>
            <a:ext cx="404269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5575735" y="570462"/>
            <a:ext cx="404269" cy="4238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175936" y="4315167"/>
            <a:ext cx="6317854" cy="493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996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43" grpId="0"/>
      <p:bldP spid="144" grpId="0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28699" y="514350"/>
            <a:ext cx="7889390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dirty="0"/>
              <a:t>A Summary of CNN Concepts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5CA8884-4A53-42AF-893B-1B7F6B17A1FB}"/>
              </a:ext>
            </a:extLst>
          </p:cNvPr>
          <p:cNvSpPr txBox="1"/>
          <p:nvPr/>
        </p:nvSpPr>
        <p:spPr>
          <a:xfrm>
            <a:off x="3710955" y="1241891"/>
            <a:ext cx="2263761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KNN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Fully Connected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Xavier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L-BFGS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VGGNet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GoogleNet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BA76565-A593-424D-ACB4-4C6A5B24A26B}"/>
              </a:ext>
            </a:extLst>
          </p:cNvPr>
          <p:cNvSpPr txBox="1"/>
          <p:nvPr/>
        </p:nvSpPr>
        <p:spPr>
          <a:xfrm>
            <a:off x="1028699" y="1238218"/>
            <a:ext cx="267092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Neuron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2"/>
                </a:solidFill>
              </a:rPr>
              <a:t>ReLU</a:t>
            </a:r>
            <a:endParaRPr lang="en-US" dirty="0">
              <a:solidFill>
                <a:schemeClr val="dk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2"/>
                </a:solidFill>
              </a:rPr>
              <a:t>Softmax</a:t>
            </a:r>
            <a:endParaRPr lang="en-US" dirty="0">
              <a:solidFill>
                <a:schemeClr val="dk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Input/ Output/ Hidden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Forward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Cost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Batches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Epochs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01DCAA1-44FF-463B-A4D0-A724CECDE404}"/>
              </a:ext>
            </a:extLst>
          </p:cNvPr>
          <p:cNvSpPr txBox="1"/>
          <p:nvPr/>
        </p:nvSpPr>
        <p:spPr>
          <a:xfrm>
            <a:off x="6314522" y="1238218"/>
            <a:ext cx="2374368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ResNet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Residual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Semantic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Keras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Tensorflow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PyTorch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Caffe2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Sanity </a:t>
            </a:r>
            <a:r>
              <a:rPr lang="en-US" dirty="0" smtClean="0"/>
              <a:t>Check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24428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Backpropagation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B050"/>
                </a:solidFill>
              </a:rPr>
              <a:t>Cost Function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BA76565-A593-424D-ACB4-4C6A5B24A26B}"/>
              </a:ext>
            </a:extLst>
          </p:cNvPr>
          <p:cNvSpPr txBox="1"/>
          <p:nvPr/>
        </p:nvSpPr>
        <p:spPr>
          <a:xfrm>
            <a:off x="1018450" y="1992907"/>
            <a:ext cx="3698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Weights are learnable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Chain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Local gradient + global gradient</a:t>
            </a:r>
            <a:endParaRPr lang="en-US" sz="18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627086" y="1132114"/>
            <a:ext cx="612" cy="7752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136118" y="1071561"/>
            <a:ext cx="1" cy="5572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BA76565-A593-424D-ACB4-4C6A5B24A26B}"/>
              </a:ext>
            </a:extLst>
          </p:cNvPr>
          <p:cNvSpPr txBox="1"/>
          <p:nvPr/>
        </p:nvSpPr>
        <p:spPr>
          <a:xfrm>
            <a:off x="5312432" y="1694089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unhappiness with the outcome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530" y="2125662"/>
            <a:ext cx="2638425" cy="79057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7148286" y="2721429"/>
            <a:ext cx="7257" cy="478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659120" y="2721429"/>
            <a:ext cx="7257" cy="4789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BA76565-A593-424D-ACB4-4C6A5B24A26B}"/>
              </a:ext>
            </a:extLst>
          </p:cNvPr>
          <p:cNvSpPr txBox="1"/>
          <p:nvPr/>
        </p:nvSpPr>
        <p:spPr>
          <a:xfrm>
            <a:off x="6136118" y="3222171"/>
            <a:ext cx="1293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Actual Chronological Age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BA76565-A593-424D-ACB4-4C6A5B24A26B}"/>
              </a:ext>
            </a:extLst>
          </p:cNvPr>
          <p:cNvSpPr txBox="1"/>
          <p:nvPr/>
        </p:nvSpPr>
        <p:spPr>
          <a:xfrm>
            <a:off x="7429832" y="3222171"/>
            <a:ext cx="1293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Estimated Chronological Age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762171" y="2818834"/>
            <a:ext cx="735630" cy="2799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BA76565-A593-424D-ACB4-4C6A5B24A26B}"/>
              </a:ext>
            </a:extLst>
          </p:cNvPr>
          <p:cNvSpPr txBox="1"/>
          <p:nvPr/>
        </p:nvSpPr>
        <p:spPr>
          <a:xfrm>
            <a:off x="4458364" y="2974904"/>
            <a:ext cx="1293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Batch Size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06" y="3341348"/>
            <a:ext cx="4681355" cy="179234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607317" y="4716467"/>
            <a:ext cx="279645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750" dirty="0">
                <a:solidFill>
                  <a:srgbClr val="222222"/>
                </a:solidFill>
                <a:highlight>
                  <a:srgbClr val="FFFFFF"/>
                </a:highlight>
              </a:rPr>
              <a:t>Stanford, CS231N: Convolutional Neural Networks for </a:t>
            </a:r>
            <a:endParaRPr lang="en-US" sz="750" dirty="0" smtClean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algn="just">
              <a:lnSpc>
                <a:spcPct val="150000"/>
              </a:lnSpc>
            </a:pPr>
            <a:r>
              <a:rPr lang="en-US" sz="750" dirty="0" smtClean="0">
                <a:solidFill>
                  <a:srgbClr val="222222"/>
                </a:solidFill>
                <a:highlight>
                  <a:srgbClr val="FFFFFF"/>
                </a:highlight>
              </a:rPr>
              <a:t>Visual </a:t>
            </a:r>
            <a:r>
              <a:rPr lang="en-US" sz="750" dirty="0">
                <a:solidFill>
                  <a:srgbClr val="222222"/>
                </a:solidFill>
                <a:highlight>
                  <a:srgbClr val="FFFFFF"/>
                </a:highlight>
              </a:rPr>
              <a:t>Recognition, spring 2018, Stanford.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BA76565-A593-424D-ACB4-4C6A5B24A26B}"/>
              </a:ext>
            </a:extLst>
          </p:cNvPr>
          <p:cNvSpPr txBox="1"/>
          <p:nvPr/>
        </p:nvSpPr>
        <p:spPr>
          <a:xfrm>
            <a:off x="5607317" y="3982606"/>
            <a:ext cx="2887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Evaluation: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RMSE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Pearson Correlation Coefficient R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2891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Activation Function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rgbClr val="00B050"/>
                </a:solidFill>
              </a:rPr>
              <a:t>Weights Initialization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BA76565-A593-424D-ACB4-4C6A5B24A26B}"/>
              </a:ext>
            </a:extLst>
          </p:cNvPr>
          <p:cNvSpPr txBox="1"/>
          <p:nvPr/>
        </p:nvSpPr>
        <p:spPr>
          <a:xfrm>
            <a:off x="1497421" y="2008484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Introduce Non-linearity</a:t>
            </a:r>
            <a:endParaRPr lang="en-US" sz="18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627086" y="1132114"/>
            <a:ext cx="612" cy="7752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136118" y="1071561"/>
            <a:ext cx="1" cy="5572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BA76565-A593-424D-ACB4-4C6A5B24A26B}"/>
              </a:ext>
            </a:extLst>
          </p:cNvPr>
          <p:cNvSpPr txBox="1"/>
          <p:nvPr/>
        </p:nvSpPr>
        <p:spPr>
          <a:xfrm>
            <a:off x="5296481" y="1678325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Avoid zero-gradient</a:t>
            </a:r>
          </a:p>
          <a:p>
            <a:r>
              <a:rPr lang="en-US" sz="1800" dirty="0" smtClean="0"/>
              <a:t>Avoid gradient explosion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743" y="2525144"/>
            <a:ext cx="2956605" cy="1874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BA76565-A593-424D-ACB4-4C6A5B24A26B}"/>
              </a:ext>
            </a:extLst>
          </p:cNvPr>
          <p:cNvSpPr txBox="1"/>
          <p:nvPr/>
        </p:nvSpPr>
        <p:spPr>
          <a:xfrm>
            <a:off x="1028700" y="4450264"/>
            <a:ext cx="2053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Rectified Linear Unit</a:t>
            </a:r>
          </a:p>
          <a:p>
            <a:pPr algn="ctr"/>
            <a:r>
              <a:rPr lang="en-US" dirty="0" smtClean="0"/>
              <a:t>Xavier Initialization</a:t>
            </a:r>
            <a:endParaRPr lang="en-US" dirty="0"/>
          </a:p>
        </p:txBody>
      </p:sp>
      <p:pic>
        <p:nvPicPr>
          <p:cNvPr id="1026" name="Picture 2" descr="Image result for neurons deep lear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3" y="2617706"/>
            <a:ext cx="4426857" cy="252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Brace 2"/>
          <p:cNvSpPr/>
          <p:nvPr/>
        </p:nvSpPr>
        <p:spPr>
          <a:xfrm>
            <a:off x="3002495" y="4498959"/>
            <a:ext cx="55516" cy="42583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BA76565-A593-424D-ACB4-4C6A5B24A26B}"/>
              </a:ext>
            </a:extLst>
          </p:cNvPr>
          <p:cNvSpPr txBox="1"/>
          <p:nvPr/>
        </p:nvSpPr>
        <p:spPr>
          <a:xfrm>
            <a:off x="2575816" y="4546792"/>
            <a:ext cx="2053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70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dirty="0"/>
              <a:t>Contents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754880" y="724200"/>
            <a:ext cx="5282004" cy="369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-US" altLang="ko" sz="2000" dirty="0" smtClean="0"/>
              <a:t>Background</a:t>
            </a:r>
            <a:endParaRPr lang="ko" sz="20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-US" altLang="ko" sz="2000" dirty="0" smtClean="0"/>
              <a:t>Methodology</a:t>
            </a:r>
            <a:endParaRPr lang="en-US" altLang="ko" sz="20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-US" altLang="ko" sz="2000" dirty="0" smtClean="0"/>
              <a:t>Result</a:t>
            </a:r>
            <a:endParaRPr lang="ko" sz="20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-US" altLang="ko" sz="2000" dirty="0" smtClean="0"/>
              <a:t>Future Directions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-US" altLang="ko" sz="2000" dirty="0" smtClean="0"/>
              <a:t>Conclusion</a:t>
            </a:r>
            <a:endParaRPr lang="ko" sz="2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Regularization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5CA8884-4A53-42AF-893B-1B7F6B17A1FB}"/>
              </a:ext>
            </a:extLst>
          </p:cNvPr>
          <p:cNvSpPr txBox="1"/>
          <p:nvPr/>
        </p:nvSpPr>
        <p:spPr>
          <a:xfrm>
            <a:off x="1526494" y="4362425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Fitting Patterns</a:t>
            </a:r>
            <a:endParaRPr lang="en-US" dirty="0"/>
          </a:p>
        </p:txBody>
      </p:sp>
      <p:pic>
        <p:nvPicPr>
          <p:cNvPr id="2050" name="Picture 2" descr="Image result for overfit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94" y="2200986"/>
            <a:ext cx="7047139" cy="209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overfitt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26" b="24547"/>
          <a:stretch/>
        </p:blipFill>
        <p:spPr bwMode="auto">
          <a:xfrm>
            <a:off x="1180873" y="2210890"/>
            <a:ext cx="4649334" cy="157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overfitt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73" b="24615"/>
          <a:stretch/>
        </p:blipFill>
        <p:spPr bwMode="auto">
          <a:xfrm>
            <a:off x="1163977" y="2220732"/>
            <a:ext cx="2341563" cy="157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9294" y="4713248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>
                <a:solidFill>
                  <a:srgbClr val="222222"/>
                </a:solidFill>
                <a:highlight>
                  <a:srgbClr val="FFFFFF"/>
                </a:highlight>
              </a:rPr>
              <a:t>Srivastava, </a:t>
            </a:r>
            <a:r>
              <a:rPr lang="en-US" sz="750" dirty="0" err="1">
                <a:solidFill>
                  <a:srgbClr val="222222"/>
                </a:solidFill>
                <a:highlight>
                  <a:srgbClr val="FFFFFF"/>
                </a:highlight>
              </a:rPr>
              <a:t>Nitish</a:t>
            </a:r>
            <a:r>
              <a:rPr lang="en-US" sz="750" dirty="0">
                <a:solidFill>
                  <a:srgbClr val="222222"/>
                </a:solidFill>
                <a:highlight>
                  <a:srgbClr val="FFFFFF"/>
                </a:highlight>
              </a:rPr>
              <a:t>, et al. "Dropout: A simple way to prevent neural networks from overfitting." The Journal of Machine Learning Research 15.1 (2014): 1929-1958.</a:t>
            </a:r>
          </a:p>
        </p:txBody>
      </p:sp>
      <p:pic>
        <p:nvPicPr>
          <p:cNvPr id="2052" name="Picture 4" descr="Image result for dropou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611" y="-43072"/>
            <a:ext cx="3205389" cy="159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5CA8884-4A53-42AF-893B-1B7F6B17A1FB}"/>
              </a:ext>
            </a:extLst>
          </p:cNvPr>
          <p:cNvSpPr txBox="1"/>
          <p:nvPr/>
        </p:nvSpPr>
        <p:spPr>
          <a:xfrm>
            <a:off x="6737122" y="1684376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Dropout Mechanism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283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 flipV="1">
            <a:off x="-1425724" y="2277436"/>
            <a:ext cx="1204999" cy="2245241"/>
          </a:xfrm>
          <a:prstGeom prst="line">
            <a:avLst/>
          </a:prstGeom>
          <a:ln w="22225" cap="rnd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5133"/>
              </p:ext>
            </p:extLst>
          </p:nvPr>
        </p:nvGraphicFramePr>
        <p:xfrm>
          <a:off x="2353642" y="2809208"/>
          <a:ext cx="6782866" cy="23222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51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5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959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959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537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Layer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Parameters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Activation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Output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37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Input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65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65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55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7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Conv1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3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3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3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ReLu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65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65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55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8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37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Maxpool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2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2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2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33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33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28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8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37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Conv2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3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3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3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ReLu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33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33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28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16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37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Maxpool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2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2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2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17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17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14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16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37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Conv3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3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3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3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ReLu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17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17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14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32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37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Maxpool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2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2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2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9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9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7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32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537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Conv4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3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3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3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ReLu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9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9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7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64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537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smtClean="0">
                          <a:effectLst/>
                        </a:rPr>
                        <a:t>Maxpool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2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2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2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5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5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4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64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537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Conv5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3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3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3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ReLu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5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5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4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128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537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Maxpool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2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2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2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effectLst/>
                        </a:rPr>
                        <a:t>3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3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2</a:t>
                      </a:r>
                      <a:r>
                        <a:rPr lang="en-US" sz="9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×</a:t>
                      </a:r>
                      <a:r>
                        <a:rPr lang="en-US" sz="900" dirty="0" smtClean="0">
                          <a:effectLst/>
                        </a:rPr>
                        <a:t>128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860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Fully-connected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2304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537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Regression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64" name="Rectangle 63"/>
          <p:cNvSpPr/>
          <p:nvPr/>
        </p:nvSpPr>
        <p:spPr>
          <a:xfrm>
            <a:off x="6379249" y="794374"/>
            <a:ext cx="101707" cy="10423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>
              <a:rot lat="1200000" lon="600000" rev="0"/>
            </a:camera>
            <a:lightRig rig="threePt" dir="t"/>
          </a:scene3d>
          <a:sp3d extrusionH="165100" contourW="12700">
            <a:extrusionClr>
              <a:schemeClr val="bg2"/>
            </a:extrusionClr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 flipV="1">
            <a:off x="6768215" y="1317167"/>
            <a:ext cx="211955" cy="4695"/>
          </a:xfrm>
          <a:prstGeom prst="line">
            <a:avLst/>
          </a:prstGeom>
          <a:ln w="22225" cap="rnd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077216" y="986756"/>
            <a:ext cx="894776" cy="562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Estimated Age</a:t>
            </a:r>
            <a:endParaRPr 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1391645" y="2530539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Conv1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0190" y="422918"/>
            <a:ext cx="9268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MRI Volume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20608" y="1351963"/>
            <a:ext cx="207637" cy="365413"/>
          </a:xfrm>
          <a:prstGeom prst="rect">
            <a:avLst/>
          </a:prstGeom>
          <a:solidFill>
            <a:schemeClr val="accent6"/>
          </a:solidFill>
          <a:scene3d>
            <a:camera prst="orthographicFront">
              <a:rot lat="1200000" lon="600000" rev="0"/>
            </a:camera>
            <a:lightRig rig="threePt" dir="t"/>
          </a:scene3d>
          <a:sp3d extrusionH="533400" contourW="12700">
            <a:extrusionClr>
              <a:schemeClr val="accent6"/>
            </a:extrusionClr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852914" y="610984"/>
            <a:ext cx="1086576" cy="1833802"/>
            <a:chOff x="3852914" y="610984"/>
            <a:chExt cx="1086576" cy="1833802"/>
          </a:xfrm>
        </p:grpSpPr>
        <p:sp>
          <p:nvSpPr>
            <p:cNvPr id="26" name="Rectangle 25"/>
            <p:cNvSpPr/>
            <p:nvPr/>
          </p:nvSpPr>
          <p:spPr>
            <a:xfrm>
              <a:off x="4731853" y="610984"/>
              <a:ext cx="207637" cy="187056"/>
            </a:xfrm>
            <a:prstGeom prst="rect">
              <a:avLst/>
            </a:prstGeom>
            <a:ln w="12700"/>
            <a:scene3d>
              <a:camera prst="orthographicFront">
                <a:rot lat="1200000" lon="600000" rev="0"/>
              </a:camera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 flipV="1">
              <a:off x="4533713" y="704512"/>
              <a:ext cx="297720" cy="535852"/>
            </a:xfrm>
            <a:prstGeom prst="line">
              <a:avLst/>
            </a:prstGeom>
            <a:ln w="22225" cap="rnd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4347237" y="1313489"/>
              <a:ext cx="207637" cy="187056"/>
            </a:xfrm>
            <a:prstGeom prst="rect">
              <a:avLst/>
            </a:prstGeom>
            <a:ln w="12700"/>
            <a:scene3d>
              <a:camera prst="orthographicFront">
                <a:rot lat="1200000" lon="600000" rev="0"/>
              </a:camera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224851" y="1560428"/>
              <a:ext cx="207637" cy="187056"/>
            </a:xfrm>
            <a:prstGeom prst="rect">
              <a:avLst/>
            </a:prstGeom>
            <a:ln w="12700"/>
            <a:scene3d>
              <a:camera prst="orthographicFront">
                <a:rot lat="1200000" lon="600000" rev="0"/>
              </a:camera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096182" y="1791200"/>
              <a:ext cx="207637" cy="187056"/>
            </a:xfrm>
            <a:prstGeom prst="rect">
              <a:avLst/>
            </a:prstGeom>
            <a:ln w="12700"/>
            <a:scene3d>
              <a:camera prst="orthographicFront">
                <a:rot lat="1200000" lon="600000" rev="0"/>
              </a:camera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69107" y="2021639"/>
              <a:ext cx="207637" cy="187056"/>
            </a:xfrm>
            <a:prstGeom prst="rect">
              <a:avLst/>
            </a:prstGeom>
            <a:ln w="12700"/>
            <a:scene3d>
              <a:camera prst="orthographicFront">
                <a:rot lat="1200000" lon="600000" rev="0"/>
              </a:camera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52914" y="2257730"/>
              <a:ext cx="207637" cy="187056"/>
            </a:xfrm>
            <a:prstGeom prst="rect">
              <a:avLst/>
            </a:prstGeom>
            <a:ln w="12700"/>
            <a:scene3d>
              <a:camera prst="orthographicFront">
                <a:rot lat="1200000" lon="600000" rev="0"/>
              </a:camera>
              <a:lightRig rig="threePt" dir="t"/>
            </a:scene3d>
            <a:sp3d extrusionH="381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4668430" y="1387165"/>
            <a:ext cx="99096" cy="365413"/>
          </a:xfrm>
          <a:prstGeom prst="rect">
            <a:avLst/>
          </a:prstGeom>
          <a:solidFill>
            <a:schemeClr val="accent6"/>
          </a:solidFill>
          <a:scene3d>
            <a:camera prst="orthographicFront">
              <a:rot lat="1200000" lon="600000" rev="0"/>
            </a:camera>
            <a:lightRig rig="threePt" dir="t"/>
          </a:scene3d>
          <a:sp3d extrusionH="533400" contourW="12700">
            <a:extrusionClr>
              <a:schemeClr val="accent6"/>
            </a:extrusionClr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637300" y="2542713"/>
            <a:ext cx="5084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Con2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637691" y="2541644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Conv3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900508" y="1919718"/>
            <a:ext cx="11608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Fully-Connected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99595" y="1052657"/>
            <a:ext cx="528532" cy="4849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orthographicFront">
              <a:rot lat="1200000" lon="600000" rev="0"/>
            </a:camera>
            <a:lightRig rig="threePt" dir="t"/>
          </a:scene3d>
          <a:sp3d extrusionH="908050" contourW="12700">
            <a:extrusionClr>
              <a:schemeClr val="bg2"/>
            </a:extrusionClr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82529" y="331199"/>
            <a:ext cx="1421031" cy="2104962"/>
            <a:chOff x="1468302" y="374295"/>
            <a:chExt cx="1421031" cy="2104962"/>
          </a:xfrm>
        </p:grpSpPr>
        <p:sp>
          <p:nvSpPr>
            <p:cNvPr id="45" name="Rectangle 44"/>
            <p:cNvSpPr/>
            <p:nvPr/>
          </p:nvSpPr>
          <p:spPr>
            <a:xfrm>
              <a:off x="2360801" y="374295"/>
              <a:ext cx="528532" cy="4849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1200000" lon="600000" rev="0"/>
              </a:camera>
              <a:lightRig rig="threePt" dir="t"/>
            </a:scene3d>
            <a:sp3d extrusionH="908050" contourW="12700">
              <a:extrusionClr>
                <a:schemeClr val="bg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 flipV="1">
              <a:off x="2144503" y="578580"/>
              <a:ext cx="521530" cy="991980"/>
            </a:xfrm>
            <a:prstGeom prst="line">
              <a:avLst/>
            </a:prstGeom>
            <a:ln w="22225" cap="rnd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1935662" y="1163452"/>
              <a:ext cx="528532" cy="4849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1200000" lon="600000" rev="0"/>
              </a:camera>
              <a:lightRig rig="threePt" dir="t"/>
            </a:scene3d>
            <a:sp3d extrusionH="908050" contourW="12700">
              <a:extrusionClr>
                <a:schemeClr val="bg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693061" y="1604540"/>
              <a:ext cx="528532" cy="4849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1200000" lon="600000" rev="0"/>
              </a:camera>
              <a:lightRig rig="threePt" dir="t"/>
            </a:scene3d>
            <a:sp3d extrusionH="908050" contourW="12700">
              <a:extrusionClr>
                <a:schemeClr val="bg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468302" y="1994346"/>
              <a:ext cx="528532" cy="4849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1200000" lon="600000" rev="0"/>
              </a:camera>
              <a:lightRig rig="threePt" dir="t"/>
            </a:scene3d>
            <a:sp3d extrusionH="908050" contourW="12700">
              <a:extrusionClr>
                <a:schemeClr val="bg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2647615" y="1312943"/>
            <a:ext cx="285847" cy="365413"/>
          </a:xfrm>
          <a:prstGeom prst="rect">
            <a:avLst/>
          </a:prstGeom>
          <a:solidFill>
            <a:schemeClr val="accent6"/>
          </a:solidFill>
          <a:scene3d>
            <a:camera prst="orthographicFront">
              <a:rot lat="1200000" lon="600000" rev="0"/>
            </a:camera>
            <a:lightRig rig="threePt" dir="t"/>
          </a:scene3d>
          <a:sp3d extrusionH="533400" contourW="12700">
            <a:extrusionClr>
              <a:schemeClr val="accent6"/>
            </a:extrusionClr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297131" y="806414"/>
            <a:ext cx="896270" cy="1649852"/>
            <a:chOff x="5851286" y="783209"/>
            <a:chExt cx="896270" cy="1649852"/>
          </a:xfrm>
        </p:grpSpPr>
        <p:sp>
          <p:nvSpPr>
            <p:cNvPr id="61" name="Rectangle 60"/>
            <p:cNvSpPr/>
            <p:nvPr/>
          </p:nvSpPr>
          <p:spPr>
            <a:xfrm flipH="1">
              <a:off x="6701837" y="783209"/>
              <a:ext cx="45719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1200000" lon="600000" rev="0"/>
              </a:camera>
              <a:lightRig rig="threePt" dir="t"/>
            </a:scene3d>
            <a:sp3d extrusionH="120650" contourW="12700">
              <a:extrusionClr>
                <a:schemeClr val="bg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 flipH="1">
              <a:off x="6253511" y="1644279"/>
              <a:ext cx="45719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1200000" lon="600000" rev="0"/>
              </a:camera>
              <a:lightRig rig="threePt" dir="t"/>
            </a:scene3d>
            <a:sp3d extrusionH="120650" contourW="12700">
              <a:extrusionClr>
                <a:schemeClr val="bg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 flipH="1">
              <a:off x="6187827" y="1768340"/>
              <a:ext cx="45719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1200000" lon="600000" rev="0"/>
              </a:camera>
              <a:lightRig rig="threePt" dir="t"/>
            </a:scene3d>
            <a:sp3d extrusionH="120650" contourW="12700">
              <a:extrusionClr>
                <a:schemeClr val="bg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 flipH="1">
              <a:off x="6142753" y="1861868"/>
              <a:ext cx="45719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1200000" lon="600000" rev="0"/>
              </a:camera>
              <a:lightRig rig="threePt" dir="t"/>
            </a:scene3d>
            <a:sp3d extrusionH="120650" contourW="12700">
              <a:extrusionClr>
                <a:schemeClr val="bg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 flipH="1">
              <a:off x="6077073" y="1977305"/>
              <a:ext cx="45719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1200000" lon="600000" rev="0"/>
              </a:camera>
              <a:lightRig rig="threePt" dir="t"/>
            </a:scene3d>
            <a:sp3d extrusionH="120650" contourW="12700">
              <a:extrusionClr>
                <a:schemeClr val="bg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 flipH="1">
              <a:off x="6020627" y="2078021"/>
              <a:ext cx="45719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1200000" lon="600000" rev="0"/>
              </a:camera>
              <a:lightRig rig="threePt" dir="t"/>
            </a:scene3d>
            <a:sp3d extrusionH="120650" contourW="12700">
              <a:extrusionClr>
                <a:schemeClr val="bg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 flipH="1">
              <a:off x="5965605" y="2168909"/>
              <a:ext cx="45719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1200000" lon="600000" rev="0"/>
              </a:camera>
              <a:lightRig rig="threePt" dir="t"/>
            </a:scene3d>
            <a:sp3d extrusionH="120650" contourW="12700">
              <a:extrusionClr>
                <a:schemeClr val="bg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 flipH="1">
              <a:off x="5908096" y="2283917"/>
              <a:ext cx="45719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1200000" lon="600000" rev="0"/>
              </a:camera>
              <a:lightRig rig="threePt" dir="t"/>
            </a:scene3d>
            <a:sp3d extrusionH="120650" contourW="12700">
              <a:extrusionClr>
                <a:schemeClr val="bg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 flipH="1">
              <a:off x="5851286" y="2387342"/>
              <a:ext cx="45719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1200000" lon="600000" rev="0"/>
              </a:camera>
              <a:lightRig rig="threePt" dir="t"/>
            </a:scene3d>
            <a:sp3d extrusionH="120650" contourW="12700">
              <a:extrusionClr>
                <a:schemeClr val="bg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62" idx="0"/>
            </p:cNvCxnSpPr>
            <p:nvPr/>
          </p:nvCxnSpPr>
          <p:spPr>
            <a:xfrm flipV="1">
              <a:off x="6343078" y="783210"/>
              <a:ext cx="391528" cy="754358"/>
            </a:xfrm>
            <a:prstGeom prst="line">
              <a:avLst/>
            </a:prstGeom>
            <a:ln w="22225" cap="rnd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 flipH="1">
              <a:off x="6320219" y="1537568"/>
              <a:ext cx="45719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1200000" lon="600000" rev="0"/>
              </a:camera>
              <a:lightRig rig="threePt" dir="t"/>
            </a:scene3d>
            <a:sp3d extrusionH="120650" contourW="12700">
              <a:extrusionClr>
                <a:schemeClr val="bg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/>
          <p:cNvSpPr/>
          <p:nvPr/>
        </p:nvSpPr>
        <p:spPr>
          <a:xfrm>
            <a:off x="5403806" y="1394936"/>
            <a:ext cx="50079" cy="402125"/>
          </a:xfrm>
          <a:prstGeom prst="rect">
            <a:avLst/>
          </a:prstGeom>
          <a:solidFill>
            <a:schemeClr val="accent6"/>
          </a:solidFill>
          <a:scene3d>
            <a:camera prst="orthographicFront">
              <a:rot lat="1200000" lon="600000" rev="0"/>
            </a:camera>
            <a:lightRig rig="threePt" dir="t"/>
          </a:scene3d>
          <a:sp3d extrusionH="533400" contourW="12700">
            <a:extrusionClr>
              <a:schemeClr val="accent6"/>
            </a:extrusionClr>
            <a:contourClr>
              <a:schemeClr val="accent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4369088" y="2537620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Conv4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H="1" flipV="1">
            <a:off x="-1425724" y="5234755"/>
            <a:ext cx="4816570" cy="190797"/>
          </a:xfrm>
          <a:prstGeom prst="line">
            <a:avLst/>
          </a:prstGeom>
          <a:ln w="22225" cap="rnd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066041" y="2539551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Conv5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282298" y="1748611"/>
            <a:ext cx="6960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Maxpool</a:t>
            </a:r>
            <a:endParaRPr lang="en-US" sz="105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4624655" y="684117"/>
            <a:ext cx="1016136" cy="1758963"/>
            <a:chOff x="4624655" y="684117"/>
            <a:chExt cx="1016136" cy="1758963"/>
          </a:xfrm>
        </p:grpSpPr>
        <p:sp>
          <p:nvSpPr>
            <p:cNvPr id="51" name="Rectangle 50"/>
            <p:cNvSpPr/>
            <p:nvPr/>
          </p:nvSpPr>
          <p:spPr>
            <a:xfrm>
              <a:off x="5508642" y="684117"/>
              <a:ext cx="132149" cy="1250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1200000" lon="600000" rev="0"/>
              </a:camera>
              <a:lightRig rig="threePt" dir="t"/>
            </a:scene3d>
            <a:sp3d extrusionH="165100" contourW="12700">
              <a:extrusionClr>
                <a:schemeClr val="bg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/>
            <p:nvPr/>
          </p:nvCxnSpPr>
          <p:spPr>
            <a:xfrm flipV="1">
              <a:off x="5164746" y="732108"/>
              <a:ext cx="391528" cy="754358"/>
            </a:xfrm>
            <a:prstGeom prst="line">
              <a:avLst/>
            </a:prstGeom>
            <a:ln w="22225" cap="rnd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5135657" y="1386391"/>
              <a:ext cx="132149" cy="1250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1200000" lon="600000" rev="0"/>
              </a:camera>
              <a:lightRig rig="threePt" dir="t"/>
            </a:scene3d>
            <a:sp3d extrusionH="165100" contourW="12700">
              <a:extrusionClr>
                <a:schemeClr val="bg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053999" y="1528884"/>
              <a:ext cx="132149" cy="1250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1200000" lon="600000" rev="0"/>
              </a:camera>
              <a:lightRig rig="threePt" dir="t"/>
            </a:scene3d>
            <a:sp3d extrusionH="165100" contourW="12700">
              <a:extrusionClr>
                <a:schemeClr val="bg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973957" y="1671068"/>
              <a:ext cx="132149" cy="1250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1200000" lon="600000" rev="0"/>
              </a:camera>
              <a:lightRig rig="threePt" dir="t"/>
            </a:scene3d>
            <a:sp3d extrusionH="165100" contourW="12700">
              <a:extrusionClr>
                <a:schemeClr val="bg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894193" y="1818391"/>
              <a:ext cx="132149" cy="1250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1200000" lon="600000" rev="0"/>
              </a:camera>
              <a:lightRig rig="threePt" dir="t"/>
            </a:scene3d>
            <a:sp3d extrusionH="165100" contourW="12700">
              <a:extrusionClr>
                <a:schemeClr val="bg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815362" y="1983693"/>
              <a:ext cx="132149" cy="1250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1200000" lon="600000" rev="0"/>
              </a:camera>
              <a:lightRig rig="threePt" dir="t"/>
            </a:scene3d>
            <a:sp3d extrusionH="165100" contourW="12700">
              <a:extrusionClr>
                <a:schemeClr val="bg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727366" y="2152364"/>
              <a:ext cx="132149" cy="1250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1200000" lon="600000" rev="0"/>
              </a:camera>
              <a:lightRig rig="threePt" dir="t"/>
            </a:scene3d>
            <a:sp3d extrusionH="165100" contourW="12700">
              <a:extrusionClr>
                <a:schemeClr val="bg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624655" y="2318008"/>
              <a:ext cx="132149" cy="1250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>
                <a:rot lat="1200000" lon="600000" rev="0"/>
              </a:camera>
              <a:lightRig rig="threePt" dir="t"/>
            </a:scene3d>
            <a:sp3d extrusionH="165100" contourW="12700">
              <a:extrusionClr>
                <a:schemeClr val="bg2"/>
              </a:extrusionClr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60845" y="524023"/>
            <a:ext cx="1213468" cy="1913569"/>
            <a:chOff x="2760845" y="524023"/>
            <a:chExt cx="1213468" cy="1913569"/>
          </a:xfrm>
        </p:grpSpPr>
        <p:sp>
          <p:nvSpPr>
            <p:cNvPr id="11" name="Rectangle 10"/>
            <p:cNvSpPr/>
            <p:nvPr/>
          </p:nvSpPr>
          <p:spPr>
            <a:xfrm>
              <a:off x="3644070" y="524023"/>
              <a:ext cx="330243" cy="276795"/>
            </a:xfrm>
            <a:prstGeom prst="rect">
              <a:avLst/>
            </a:prstGeom>
            <a:scene3d>
              <a:camera prst="orthographicFront">
                <a:rot lat="1200000" lon="600000" rev="0"/>
              </a:camera>
              <a:lightRig rig="threePt" dir="t"/>
            </a:scene3d>
            <a:sp3d extrusionH="533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3522340" y="662420"/>
              <a:ext cx="280519" cy="517369"/>
            </a:xfrm>
            <a:prstGeom prst="line">
              <a:avLst/>
            </a:prstGeom>
            <a:ln w="22225" cap="rnd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225725" y="1315564"/>
              <a:ext cx="330243" cy="276795"/>
            </a:xfrm>
            <a:prstGeom prst="rect">
              <a:avLst/>
            </a:prstGeom>
            <a:scene3d>
              <a:camera prst="orthographicFront">
                <a:rot lat="1200000" lon="600000" rev="0"/>
              </a:camera>
              <a:lightRig rig="threePt" dir="t"/>
            </a:scene3d>
            <a:sp3d extrusionH="533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066872" y="1598774"/>
              <a:ext cx="330243" cy="276795"/>
            </a:xfrm>
            <a:prstGeom prst="rect">
              <a:avLst/>
            </a:prstGeom>
            <a:scene3d>
              <a:camera prst="orthographicFront">
                <a:rot lat="1200000" lon="600000" rev="0"/>
              </a:camera>
              <a:lightRig rig="threePt" dir="t"/>
            </a:scene3d>
            <a:sp3d extrusionH="533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28013" y="1875569"/>
              <a:ext cx="330243" cy="276795"/>
            </a:xfrm>
            <a:prstGeom prst="rect">
              <a:avLst/>
            </a:prstGeom>
            <a:scene3d>
              <a:camera prst="orthographicFront">
                <a:rot lat="1200000" lon="600000" rev="0"/>
              </a:camera>
              <a:lightRig rig="threePt" dir="t"/>
            </a:scene3d>
            <a:sp3d extrusionH="533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60845" y="2160797"/>
              <a:ext cx="330243" cy="276795"/>
            </a:xfrm>
            <a:prstGeom prst="rect">
              <a:avLst/>
            </a:prstGeom>
            <a:scene3d>
              <a:camera prst="orthographicFront">
                <a:rot lat="1200000" lon="600000" rev="0"/>
              </a:camera>
              <a:lightRig rig="threePt" dir="t"/>
            </a:scene3d>
            <a:sp3d extrusionH="533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Shape 273"/>
          <p:cNvSpPr txBox="1">
            <a:spLocks noGrp="1"/>
          </p:cNvSpPr>
          <p:nvPr>
            <p:ph type="title"/>
          </p:nvPr>
        </p:nvSpPr>
        <p:spPr>
          <a:xfrm>
            <a:off x="613040" y="3439665"/>
            <a:ext cx="1622780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sz="2800" dirty="0" smtClean="0"/>
              <a:t>CNN </a:t>
            </a:r>
            <a:br>
              <a:rPr lang="en-US" sz="2800" dirty="0" smtClean="0"/>
            </a:br>
            <a:r>
              <a:rPr lang="en-US" sz="2800" dirty="0" smtClean="0"/>
              <a:t>Structure</a:t>
            </a:r>
            <a:endParaRPr lang="en-US" sz="2800" dirty="0"/>
          </a:p>
        </p:txBody>
      </p:sp>
      <p:sp>
        <p:nvSpPr>
          <p:cNvPr id="96" name="Text Placeholder 2">
            <a:extLst>
              <a:ext uri="{FF2B5EF4-FFF2-40B4-BE49-F238E27FC236}">
                <a16:creationId xmlns:a16="http://schemas.microsoft.com/office/drawing/2014/main" xmlns="" id="{B7B9BD31-4CDB-48E0-83C3-721F7B19C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7466" y="2274783"/>
            <a:ext cx="2160162" cy="336594"/>
          </a:xfrm>
        </p:spPr>
        <p:txBody>
          <a:bodyPr/>
          <a:lstStyle/>
          <a:p>
            <a:pPr marL="95250" indent="0">
              <a:buNone/>
            </a:pPr>
            <a:r>
              <a:rPr lang="en-US" sz="1600" dirty="0" smtClean="0">
                <a:solidFill>
                  <a:srgbClr val="FF0000"/>
                </a:solidFill>
              </a:rPr>
              <a:t>(train and test)</a:t>
            </a:r>
          </a:p>
          <a:p>
            <a:pPr marL="95250" indent="0"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6231082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65500" y="1799771"/>
            <a:ext cx="4045200" cy="86490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" dirty="0" smtClean="0"/>
              <a:t>Result</a:t>
            </a:r>
            <a:endParaRPr lang="ko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5329443" y="2010228"/>
            <a:ext cx="2755014" cy="1570604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457200" marR="241300" indent="-342900">
              <a:spcBef>
                <a:spcPts val="1800"/>
              </a:spcBef>
              <a:spcAft>
                <a:spcPts val="0"/>
              </a:spcAft>
              <a:buFontTx/>
              <a:buAutoNum type="arabicPeriod"/>
            </a:pPr>
            <a:r>
              <a:rPr lang="en-US" altLang="ko" dirty="0" smtClean="0"/>
              <a:t>Performance</a:t>
            </a:r>
            <a:endParaRPr lang="en-US" altLang="ko" dirty="0"/>
          </a:p>
          <a:p>
            <a:pPr marL="457200" marR="241300" indent="-342900">
              <a:spcBef>
                <a:spcPts val="1800"/>
              </a:spcBef>
              <a:spcAft>
                <a:spcPts val="0"/>
              </a:spcAft>
              <a:buFontTx/>
              <a:buAutoNum type="arabicPeriod"/>
            </a:pPr>
            <a:r>
              <a:rPr lang="en-US" altLang="ko" sz="1800" dirty="0" smtClean="0"/>
              <a:t>Image Rotation</a:t>
            </a:r>
          </a:p>
          <a:p>
            <a:pPr marL="457200" marR="241300" indent="-342900">
              <a:spcBef>
                <a:spcPts val="1800"/>
              </a:spcBef>
              <a:spcAft>
                <a:spcPts val="0"/>
              </a:spcAft>
              <a:buFontTx/>
              <a:buAutoNum type="arabicPeriod"/>
            </a:pPr>
            <a:r>
              <a:rPr lang="en-US" altLang="ko" dirty="0" smtClean="0"/>
              <a:t>Non-brain Tissue</a:t>
            </a:r>
          </a:p>
          <a:p>
            <a:pPr marL="457200" marR="241300" indent="-342900">
              <a:spcBef>
                <a:spcPts val="1800"/>
              </a:spcBef>
              <a:spcAft>
                <a:spcPts val="0"/>
              </a:spcAft>
              <a:buFontTx/>
              <a:buAutoNum type="arabicPeriod"/>
            </a:pPr>
            <a:r>
              <a:rPr lang="en-US" altLang="ko" sz="1800" dirty="0" smtClean="0"/>
              <a:t>Sample Size</a:t>
            </a:r>
            <a:endParaRPr lang="en-US" altLang="ko" sz="1800" dirty="0"/>
          </a:p>
        </p:txBody>
      </p:sp>
      <p:pic>
        <p:nvPicPr>
          <p:cNvPr id="6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057" y="2930733"/>
            <a:ext cx="1185300" cy="118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41588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385690"/>
            <a:ext cx="6119586" cy="31344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5CA8884-4A53-42AF-893B-1B7F6B17A1FB}"/>
              </a:ext>
            </a:extLst>
          </p:cNvPr>
          <p:cNvSpPr txBox="1"/>
          <p:nvPr/>
        </p:nvSpPr>
        <p:spPr>
          <a:xfrm>
            <a:off x="2334914" y="4587867"/>
            <a:ext cx="2795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Efficiency: ~8 hours to train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789865"/>
              </p:ext>
            </p:extLst>
          </p:nvPr>
        </p:nvGraphicFramePr>
        <p:xfrm>
          <a:off x="3759200" y="341086"/>
          <a:ext cx="5384800" cy="822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376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67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844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425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0165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Database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Optimal Dropout Rate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Optimal Learning Rate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0.00005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0.00003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0.0001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0.00008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1258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dirty="0" smtClean="0"/>
              <a:t>Image Rotation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1" y="1721702"/>
            <a:ext cx="4223730" cy="2163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5CA8884-4A53-42AF-893B-1B7F6B17A1FB}"/>
              </a:ext>
            </a:extLst>
          </p:cNvPr>
          <p:cNvSpPr txBox="1"/>
          <p:nvPr/>
        </p:nvSpPr>
        <p:spPr>
          <a:xfrm>
            <a:off x="3539600" y="4099513"/>
            <a:ext cx="3166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before and after rotation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12060"/>
          <a:stretch/>
        </p:blipFill>
        <p:spPr>
          <a:xfrm>
            <a:off x="5058301" y="1712686"/>
            <a:ext cx="4064149" cy="21459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19851" y="111876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model is capable of dealing with images with different orientations</a:t>
            </a:r>
          </a:p>
        </p:txBody>
      </p:sp>
    </p:spTree>
    <p:extLst>
      <p:ext uri="{BB962C8B-B14F-4D97-AF65-F5344CB8AC3E}">
        <p14:creationId xmlns:p14="http://schemas.microsoft.com/office/powerpoint/2010/main" val="3307429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dirty="0" smtClean="0"/>
              <a:t>Non-brain tissue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5CA8884-4A53-42AF-893B-1B7F6B17A1FB}"/>
              </a:ext>
            </a:extLst>
          </p:cNvPr>
          <p:cNvSpPr txBox="1"/>
          <p:nvPr/>
        </p:nvSpPr>
        <p:spPr>
          <a:xfrm>
            <a:off x="2661486" y="4522553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including non-brain tissue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890" y="1274483"/>
            <a:ext cx="6038824" cy="30788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10137" y="582084"/>
            <a:ext cx="37299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model performs poorly when non-brain tissues are involved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796519" y="2813928"/>
            <a:ext cx="888795" cy="2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750879" y="2552318"/>
            <a:ext cx="19374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wall around average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23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dirty="0" smtClean="0"/>
              <a:t>Sample Size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1385690"/>
            <a:ext cx="4265609" cy="21848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5CA8884-4A53-42AF-893B-1B7F6B17A1FB}"/>
              </a:ext>
            </a:extLst>
          </p:cNvPr>
          <p:cNvSpPr txBox="1"/>
          <p:nvPr/>
        </p:nvSpPr>
        <p:spPr>
          <a:xfrm>
            <a:off x="1616457" y="3920210"/>
            <a:ext cx="5905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using small and large sample size with similar training 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385689"/>
            <a:ext cx="4267200" cy="21289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55886" y="484177"/>
            <a:ext cx="4572000" cy="6987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The image quality of 65×65×55 is enough for the sound performance of the model.</a:t>
            </a:r>
          </a:p>
        </p:txBody>
      </p:sp>
    </p:spTree>
    <p:extLst>
      <p:ext uri="{BB962C8B-B14F-4D97-AF65-F5344CB8AC3E}">
        <p14:creationId xmlns:p14="http://schemas.microsoft.com/office/powerpoint/2010/main" val="1104863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" dirty="0"/>
              <a:t>Future </a:t>
            </a:r>
            <a:r>
              <a:rPr lang="en-US" altLang="ko" dirty="0" smtClean="0"/>
              <a:t>Directions</a:t>
            </a:r>
            <a:endParaRPr lang="ko" dirty="0"/>
          </a:p>
        </p:txBody>
      </p:sp>
      <p:pic>
        <p:nvPicPr>
          <p:cNvPr id="4" name="Picture 2" descr="Image result for literature review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009" y="2792825"/>
            <a:ext cx="1350181" cy="135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hape 67"/>
          <p:cNvSpPr txBox="1">
            <a:spLocks noGrp="1"/>
          </p:cNvSpPr>
          <p:nvPr>
            <p:ph type="body" idx="2"/>
          </p:nvPr>
        </p:nvSpPr>
        <p:spPr>
          <a:xfrm>
            <a:off x="5329442" y="2010228"/>
            <a:ext cx="3270271" cy="1570604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457200" marR="241300" indent="-342900">
              <a:spcBef>
                <a:spcPts val="1800"/>
              </a:spcBef>
              <a:spcAft>
                <a:spcPts val="0"/>
              </a:spcAft>
              <a:buFontTx/>
              <a:buAutoNum type="arabicPeriod"/>
            </a:pPr>
            <a:r>
              <a:rPr lang="en-US" altLang="ko" dirty="0" smtClean="0"/>
              <a:t>Feature Visualization</a:t>
            </a:r>
            <a:r>
              <a:rPr lang="en-US" altLang="ko" dirty="0"/>
              <a:t> </a:t>
            </a:r>
            <a:r>
              <a:rPr lang="en-US" altLang="ko" dirty="0" smtClean="0"/>
              <a:t>and Inversion</a:t>
            </a:r>
            <a:endParaRPr lang="en-US" altLang="ko" sz="1800" dirty="0" smtClean="0"/>
          </a:p>
          <a:p>
            <a:pPr marL="457200" marR="241300" indent="-342900">
              <a:spcBef>
                <a:spcPts val="1800"/>
              </a:spcBef>
              <a:spcAft>
                <a:spcPts val="0"/>
              </a:spcAft>
              <a:buFontTx/>
              <a:buAutoNum type="arabicPeriod"/>
            </a:pPr>
            <a:r>
              <a:rPr lang="en-US" altLang="ko" dirty="0" smtClean="0"/>
              <a:t>Disease Detection</a:t>
            </a:r>
            <a:endParaRPr lang="en-US" altLang="ko" sz="1800" dirty="0"/>
          </a:p>
        </p:txBody>
      </p:sp>
    </p:spTree>
    <p:extLst>
      <p:ext uri="{BB962C8B-B14F-4D97-AF65-F5344CB8AC3E}">
        <p14:creationId xmlns:p14="http://schemas.microsoft.com/office/powerpoint/2010/main" val="22288611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Feature Visualization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&amp; </a:t>
            </a:r>
            <a:r>
              <a:rPr lang="en-US" dirty="0" smtClean="0">
                <a:solidFill>
                  <a:srgbClr val="92D050"/>
                </a:solidFill>
              </a:rPr>
              <a:t>Attribution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9257" y="4441854"/>
            <a:ext cx="3614057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750" dirty="0" err="1">
                <a:solidFill>
                  <a:srgbClr val="222222"/>
                </a:solidFill>
                <a:highlight>
                  <a:srgbClr val="FFFFFF"/>
                </a:highlight>
              </a:rPr>
              <a:t>Zeiler</a:t>
            </a:r>
            <a:r>
              <a:rPr lang="en-US" sz="750" dirty="0">
                <a:solidFill>
                  <a:srgbClr val="222222"/>
                </a:solidFill>
                <a:highlight>
                  <a:srgbClr val="FFFFFF"/>
                </a:highlight>
              </a:rPr>
              <a:t>, Matthew D., and Rob Fergus. "Visualizing and understanding convolutional networks." European conference on computer vision. Springer, Cham, 2014</a:t>
            </a:r>
            <a:r>
              <a:rPr lang="en-US" sz="750" dirty="0" smtClean="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lang="en-US" sz="750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0" y="4422294"/>
            <a:ext cx="4572000" cy="4172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750" dirty="0" smtClean="0">
                <a:solidFill>
                  <a:srgbClr val="222222"/>
                </a:solidFill>
                <a:highlight>
                  <a:srgbClr val="FFFFFF"/>
                </a:highlight>
              </a:rPr>
              <a:t>Johnson</a:t>
            </a:r>
            <a:r>
              <a:rPr lang="en-US" sz="750" dirty="0">
                <a:solidFill>
                  <a:srgbClr val="222222"/>
                </a:solidFill>
                <a:highlight>
                  <a:srgbClr val="FFFFFF"/>
                </a:highlight>
              </a:rPr>
              <a:t>, Justin, Alexandre </a:t>
            </a:r>
            <a:r>
              <a:rPr lang="en-US" sz="750" dirty="0" err="1">
                <a:solidFill>
                  <a:srgbClr val="222222"/>
                </a:solidFill>
                <a:highlight>
                  <a:srgbClr val="FFFFFF"/>
                </a:highlight>
              </a:rPr>
              <a:t>Alahi</a:t>
            </a:r>
            <a:r>
              <a:rPr lang="en-US" sz="750" dirty="0">
                <a:solidFill>
                  <a:srgbClr val="222222"/>
                </a:solidFill>
                <a:highlight>
                  <a:srgbClr val="FFFFFF"/>
                </a:highlight>
              </a:rPr>
              <a:t>, and Li </a:t>
            </a:r>
            <a:r>
              <a:rPr lang="en-US" sz="750" dirty="0" err="1">
                <a:solidFill>
                  <a:srgbClr val="222222"/>
                </a:solidFill>
                <a:highlight>
                  <a:srgbClr val="FFFFFF"/>
                </a:highlight>
              </a:rPr>
              <a:t>Fei-Fei</a:t>
            </a:r>
            <a:r>
              <a:rPr lang="en-US" sz="750" dirty="0">
                <a:solidFill>
                  <a:srgbClr val="222222"/>
                </a:solidFill>
                <a:highlight>
                  <a:srgbClr val="FFFFFF"/>
                </a:highlight>
              </a:rPr>
              <a:t>. "Perceptual losses for real-time style transfer and super-resolution." European Conference on Computer Vision. Springer, Cham, 2016.</a:t>
            </a: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5245101" y="1840796"/>
            <a:ext cx="3619500" cy="19050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4"/>
          <a:srcRect l="34249"/>
          <a:stretch/>
        </p:blipFill>
        <p:spPr>
          <a:xfrm>
            <a:off x="1028700" y="2078286"/>
            <a:ext cx="3907972" cy="166751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81485" y="3821223"/>
            <a:ext cx="272142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Attribution</a:t>
            </a:r>
            <a:r>
              <a:rPr lang="en-US" dirty="0" smtClean="0"/>
              <a:t> using feature map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620657" y="40686"/>
            <a:ext cx="35233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/>
              <a:t>Visualizing and Understanding: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Delve deeper into the mechanism of brain age and</a:t>
            </a:r>
          </a:p>
          <a:p>
            <a:pPr algn="just">
              <a:lnSpc>
                <a:spcPct val="150000"/>
              </a:lnSpc>
            </a:pPr>
            <a:r>
              <a:rPr lang="en-US" dirty="0" smtClean="0"/>
              <a:t>the importance of brain regions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571171" y="3714713"/>
            <a:ext cx="25871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Visualizing the features by calculating the inexact inverse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297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dirty="0" smtClean="0"/>
              <a:t>Brain Diseases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5CA8884-4A53-42AF-893B-1B7F6B17A1FB}"/>
              </a:ext>
            </a:extLst>
          </p:cNvPr>
          <p:cNvSpPr txBox="1"/>
          <p:nvPr/>
        </p:nvSpPr>
        <p:spPr>
          <a:xfrm>
            <a:off x="1311657" y="4217753"/>
            <a:ext cx="4160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Deviation of brain ages: early detection</a:t>
            </a:r>
          </a:p>
          <a:p>
            <a:r>
              <a:rPr lang="en-US" dirty="0" smtClean="0"/>
              <a:t>The degree of deviation: degree of brain </a:t>
            </a:r>
            <a:r>
              <a:rPr lang="en-US" dirty="0" err="1" smtClean="0"/>
              <a:t>degration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993657B6-B443-47F6-A3A7-9B10E6DA4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798878"/>
              </p:ext>
            </p:extLst>
          </p:nvPr>
        </p:nvGraphicFramePr>
        <p:xfrm>
          <a:off x="1311657" y="1450462"/>
          <a:ext cx="3789135" cy="2291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121">
                  <a:extLst>
                    <a:ext uri="{9D8B030D-6E8A-4147-A177-3AD203B41FA5}">
                      <a16:colId xmlns:a16="http://schemas.microsoft.com/office/drawing/2014/main" xmlns="" val="1272256976"/>
                    </a:ext>
                  </a:extLst>
                </a:gridCol>
                <a:gridCol w="739224">
                  <a:extLst>
                    <a:ext uri="{9D8B030D-6E8A-4147-A177-3AD203B41FA5}">
                      <a16:colId xmlns:a16="http://schemas.microsoft.com/office/drawing/2014/main" xmlns="" val="154898376"/>
                    </a:ext>
                  </a:extLst>
                </a:gridCol>
                <a:gridCol w="906593">
                  <a:extLst>
                    <a:ext uri="{9D8B030D-6E8A-4147-A177-3AD203B41FA5}">
                      <a16:colId xmlns:a16="http://schemas.microsoft.com/office/drawing/2014/main" xmlns="" val="3102002382"/>
                    </a:ext>
                  </a:extLst>
                </a:gridCol>
                <a:gridCol w="14101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40732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 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 Average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5779751"/>
                  </a:ext>
                </a:extLst>
              </a:tr>
              <a:tr h="328788">
                <a:tc>
                  <a:txBody>
                    <a:bodyPr/>
                    <a:lstStyle/>
                    <a:p>
                      <a:r>
                        <a:rPr lang="en-US" dirty="0"/>
                        <a:t>OASIS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18-96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52.4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84290931"/>
                  </a:ext>
                </a:extLst>
              </a:tr>
              <a:tr h="287002">
                <a:tc>
                  <a:txBody>
                    <a:bodyPr/>
                    <a:lstStyle/>
                    <a:p>
                      <a:r>
                        <a:rPr lang="en-US" dirty="0" smtClean="0"/>
                        <a:t>ABIDE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6-56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89744106"/>
                  </a:ext>
                </a:extLst>
              </a:tr>
              <a:tr h="2803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IXI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20-86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49.4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7828145"/>
                  </a:ext>
                </a:extLst>
              </a:tr>
              <a:tr h="307025">
                <a:tc>
                  <a:txBody>
                    <a:bodyPr/>
                    <a:lstStyle/>
                    <a:p>
                      <a:r>
                        <a:rPr lang="en-US" dirty="0" smtClean="0"/>
                        <a:t>ABIDE II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6-64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4488566"/>
                  </a:ext>
                </a:extLst>
              </a:tr>
              <a:tr h="3403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97760477"/>
                  </a:ext>
                </a:extLst>
              </a:tr>
              <a:tr h="307025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6-96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9946777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851" t="-2325" r="47637" b="2325"/>
          <a:stretch/>
        </p:blipFill>
        <p:spPr>
          <a:xfrm>
            <a:off x="5689601" y="1496700"/>
            <a:ext cx="3098800" cy="298266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919891" y="2818947"/>
            <a:ext cx="3423" cy="470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141145" y="2688142"/>
            <a:ext cx="3423" cy="470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392066" y="1957735"/>
            <a:ext cx="1010220" cy="473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028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ko" dirty="0" smtClean="0"/>
              <a:t>Background</a:t>
            </a:r>
            <a:endParaRPr lang="ko" dirty="0"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4477657" y="769883"/>
            <a:ext cx="5421086" cy="369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114300" marR="241300">
              <a:spcAft>
                <a:spcPts val="0"/>
              </a:spcAft>
              <a:buNone/>
            </a:pPr>
            <a:r>
              <a:rPr lang="en-US" altLang="ko" dirty="0" smtClean="0"/>
              <a:t>1. Clinical Needs for Brain Age Estimation</a:t>
            </a:r>
          </a:p>
          <a:p>
            <a:pPr marL="114300" marR="241300">
              <a:spcAft>
                <a:spcPts val="0"/>
              </a:spcAft>
              <a:buNone/>
            </a:pPr>
            <a:endParaRPr lang="en-US" altLang="ko" dirty="0"/>
          </a:p>
          <a:p>
            <a:pPr marL="114300" marR="241300">
              <a:spcAft>
                <a:spcPts val="0"/>
              </a:spcAft>
              <a:buNone/>
            </a:pPr>
            <a:r>
              <a:rPr lang="en-US" altLang="ko" dirty="0" smtClean="0"/>
              <a:t>2. Deep </a:t>
            </a:r>
            <a:r>
              <a:rPr lang="en-US" altLang="ko" dirty="0"/>
              <a:t>Learning</a:t>
            </a:r>
          </a:p>
        </p:txBody>
      </p:sp>
      <p:pic>
        <p:nvPicPr>
          <p:cNvPr id="2050" name="Picture 2" descr="Image result for literature review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45" y="2715475"/>
            <a:ext cx="1531794" cy="153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28700" y="1722558"/>
            <a:ext cx="76798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Chronological age of healthy individuals can be predicted from T1-weighted MRI brain images using deep learning with relatively high training efficiency. The resulting brain age estimated by the model using novel data is a valid biomarker. The model is adept at assessing brain images with different orientations but performs poorly when non-brain tissues are not removed. With deep learning visualization and understanding, brain age has the potential to facilitate early detection of brain diseases and to probe the maturation and </a:t>
            </a:r>
            <a:r>
              <a:rPr lang="en-US" dirty="0" smtClean="0"/>
              <a:t>the aging </a:t>
            </a:r>
            <a:r>
              <a:rPr lang="en-US" dirty="0"/>
              <a:t>process of </a:t>
            </a:r>
            <a:r>
              <a:rPr lang="en-US" dirty="0" smtClean="0"/>
              <a:t>the brain.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4452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altLang="ko" dirty="0"/>
              <a:t>Thank You</a:t>
            </a:r>
            <a:endParaRPr lang="ko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3839029" y="2694125"/>
            <a:ext cx="14732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dirty="0" smtClean="0"/>
              <a:t>Clinical Needs: Early Detection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81442EF-9704-448E-AF0F-72345C4F91C8}"/>
              </a:ext>
            </a:extLst>
          </p:cNvPr>
          <p:cNvSpPr txBox="1"/>
          <p:nvPr/>
        </p:nvSpPr>
        <p:spPr>
          <a:xfrm>
            <a:off x="5886985" y="4259339"/>
            <a:ext cx="2146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Cognitive Decline</a:t>
            </a:r>
            <a:endParaRPr lang="en-US" dirty="0"/>
          </a:p>
        </p:txBody>
      </p:sp>
      <p:pic>
        <p:nvPicPr>
          <p:cNvPr id="8" name="Picture 2" descr="5-Minute Brain MRI Can Reveal Risk for Alzheimerâs Diseas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94"/>
          <a:stretch/>
        </p:blipFill>
        <p:spPr bwMode="auto">
          <a:xfrm>
            <a:off x="811717" y="1322270"/>
            <a:ext cx="1964989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162840" y="4682450"/>
            <a:ext cx="386264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0" dirty="0">
                <a:solidFill>
                  <a:srgbClr val="222222"/>
                </a:solidFill>
                <a:highlight>
                  <a:srgbClr val="FFFFFF"/>
                </a:highlight>
              </a:rPr>
              <a:t>Wilson, Robert S., et al. "Cognitive decline in prodromal Alzheimer disease and mild cognitive impairment." Archives of neurology 68.3 (2011): 351-356.</a:t>
            </a:r>
          </a:p>
        </p:txBody>
      </p:sp>
      <p:pic>
        <p:nvPicPr>
          <p:cNvPr id="12" name="Picture 2" descr="5-Minute Brain MRI Can Reveal Risk for Alzheimerâs Diseas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0"/>
          <a:stretch/>
        </p:blipFill>
        <p:spPr bwMode="auto">
          <a:xfrm>
            <a:off x="2776706" y="1322270"/>
            <a:ext cx="1973035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343" y="1232017"/>
            <a:ext cx="3932237" cy="29271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1442EF-9704-448E-AF0F-72345C4F91C8}"/>
              </a:ext>
            </a:extLst>
          </p:cNvPr>
          <p:cNvSpPr txBox="1"/>
          <p:nvPr/>
        </p:nvSpPr>
        <p:spPr>
          <a:xfrm>
            <a:off x="1503671" y="4085666"/>
            <a:ext cx="2584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Healthy and Alzheimer’s Brain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886985" y="1690916"/>
            <a:ext cx="0" cy="29754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289099" y="3222173"/>
            <a:ext cx="0" cy="29754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329670" y="1839686"/>
            <a:ext cx="0" cy="2975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573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28699" y="514350"/>
            <a:ext cx="9457872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sz="2800" dirty="0" smtClean="0"/>
              <a:t>Clinical Needs: Neural Degeneration Process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81442EF-9704-448E-AF0F-72345C4F91C8}"/>
              </a:ext>
            </a:extLst>
          </p:cNvPr>
          <p:cNvSpPr txBox="1"/>
          <p:nvPr/>
        </p:nvSpPr>
        <p:spPr>
          <a:xfrm>
            <a:off x="4984289" y="1628775"/>
            <a:ext cx="418736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b="1" dirty="0" smtClean="0"/>
          </a:p>
          <a:p>
            <a:r>
              <a:rPr lang="fr-FR" b="1" dirty="0" smtClean="0"/>
              <a:t>Brain </a:t>
            </a:r>
            <a:r>
              <a:rPr lang="fr-FR" b="1" dirty="0" err="1" smtClean="0"/>
              <a:t>Injury</a:t>
            </a:r>
            <a:r>
              <a:rPr lang="fr-FR" b="1" dirty="0" smtClean="0"/>
              <a:t>,</a:t>
            </a:r>
            <a:r>
              <a:rPr lang="en-US" b="1" dirty="0" smtClean="0"/>
              <a:t> </a:t>
            </a:r>
            <a:r>
              <a:rPr lang="en-US" b="1" dirty="0"/>
              <a:t>Schizophrenia</a:t>
            </a:r>
            <a:r>
              <a:rPr lang="en-US" b="1" dirty="0" smtClean="0"/>
              <a:t>,</a:t>
            </a:r>
            <a:endParaRPr lang="en-US" b="1" dirty="0"/>
          </a:p>
          <a:p>
            <a:r>
              <a:rPr lang="en-US" b="1" dirty="0"/>
              <a:t>HIV, Epilepsy, Down's </a:t>
            </a:r>
            <a:r>
              <a:rPr lang="en-US" b="1" dirty="0" smtClean="0"/>
              <a:t>Syndrome and </a:t>
            </a:r>
            <a:r>
              <a:rPr lang="en-US" b="1" dirty="0"/>
              <a:t>D</a:t>
            </a:r>
            <a:r>
              <a:rPr lang="en-US" b="1" dirty="0" smtClean="0"/>
              <a:t>iabetes 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Meditation, Increased</a:t>
            </a:r>
            <a:endParaRPr lang="en-US" b="1" dirty="0"/>
          </a:p>
          <a:p>
            <a:r>
              <a:rPr lang="en-US" b="1" dirty="0"/>
              <a:t>L</a:t>
            </a:r>
            <a:r>
              <a:rPr lang="en-US" b="1" dirty="0" smtClean="0"/>
              <a:t>evels </a:t>
            </a:r>
            <a:r>
              <a:rPr lang="en-US" b="1" dirty="0"/>
              <a:t>of </a:t>
            </a:r>
            <a:r>
              <a:rPr lang="en-US" b="1" dirty="0" smtClean="0"/>
              <a:t>Education </a:t>
            </a:r>
            <a:r>
              <a:rPr lang="en-US" b="1" dirty="0"/>
              <a:t>and </a:t>
            </a:r>
            <a:r>
              <a:rPr lang="en-US" b="1" dirty="0" smtClean="0"/>
              <a:t>Physical </a:t>
            </a:r>
            <a:r>
              <a:rPr lang="en-US" b="1" dirty="0"/>
              <a:t>E</a:t>
            </a:r>
            <a:r>
              <a:rPr lang="en-US" b="1" dirty="0" smtClean="0"/>
              <a:t>xercise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1442EF-9704-448E-AF0F-72345C4F91C8}"/>
              </a:ext>
            </a:extLst>
          </p:cNvPr>
          <p:cNvSpPr txBox="1"/>
          <p:nvPr/>
        </p:nvSpPr>
        <p:spPr>
          <a:xfrm>
            <a:off x="1416154" y="4187799"/>
            <a:ext cx="3180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Brain Ages of Meditation Practitioners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840" y="1243855"/>
            <a:ext cx="3687308" cy="28418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9238" y="4720307"/>
            <a:ext cx="4787161" cy="423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0" dirty="0">
                <a:solidFill>
                  <a:srgbClr val="222222"/>
                </a:solidFill>
                <a:highlight>
                  <a:srgbClr val="FFFFFF"/>
                </a:highlight>
              </a:rPr>
              <a:t>Luders, Eileen, Nicolas </a:t>
            </a:r>
            <a:r>
              <a:rPr lang="en-US" sz="750" dirty="0" err="1">
                <a:solidFill>
                  <a:srgbClr val="222222"/>
                </a:solidFill>
                <a:highlight>
                  <a:srgbClr val="FFFFFF"/>
                </a:highlight>
              </a:rPr>
              <a:t>Cherbuin</a:t>
            </a:r>
            <a:r>
              <a:rPr lang="en-US" sz="750" dirty="0">
                <a:solidFill>
                  <a:srgbClr val="222222"/>
                </a:solidFill>
                <a:highlight>
                  <a:srgbClr val="FFFFFF"/>
                </a:highlight>
              </a:rPr>
              <a:t>, and Christian </a:t>
            </a:r>
            <a:r>
              <a:rPr lang="en-US" sz="750" dirty="0" err="1">
                <a:solidFill>
                  <a:srgbClr val="222222"/>
                </a:solidFill>
                <a:highlight>
                  <a:srgbClr val="FFFFFF"/>
                </a:highlight>
              </a:rPr>
              <a:t>Gaser</a:t>
            </a:r>
            <a:r>
              <a:rPr lang="en-US" sz="750" dirty="0">
                <a:solidFill>
                  <a:srgbClr val="222222"/>
                </a:solidFill>
                <a:highlight>
                  <a:srgbClr val="FFFFFF"/>
                </a:highlight>
              </a:rPr>
              <a:t>. "Estimating brain age using high-resolution pattern </a:t>
            </a:r>
            <a:r>
              <a:rPr lang="en-US" sz="750" dirty="0" smtClean="0">
                <a:solidFill>
                  <a:srgbClr val="222222"/>
                </a:solidFill>
                <a:highlight>
                  <a:srgbClr val="FFFFFF"/>
                </a:highlight>
              </a:rPr>
              <a:t>recognition: younger </a:t>
            </a:r>
            <a:r>
              <a:rPr lang="en-US" sz="750" dirty="0">
                <a:solidFill>
                  <a:srgbClr val="222222"/>
                </a:solidFill>
                <a:highlight>
                  <a:srgbClr val="FFFFFF"/>
                </a:highlight>
              </a:rPr>
              <a:t>brains in long-term meditation practitioners." </a:t>
            </a:r>
            <a:r>
              <a:rPr lang="en-US" sz="750" dirty="0" err="1">
                <a:solidFill>
                  <a:srgbClr val="222222"/>
                </a:solidFill>
                <a:highlight>
                  <a:srgbClr val="FFFFFF"/>
                </a:highlight>
              </a:rPr>
              <a:t>Neuroimage</a:t>
            </a:r>
            <a:r>
              <a:rPr lang="en-US" sz="750" dirty="0">
                <a:solidFill>
                  <a:srgbClr val="222222"/>
                </a:solidFill>
                <a:highlight>
                  <a:srgbClr val="FFFFFF"/>
                </a:highlight>
              </a:rPr>
              <a:t> 134 (2016): 508-513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677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dirty="0"/>
              <a:t>Deep Learning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5CA8884-4A53-42AF-893B-1B7F6B17A1FB}"/>
              </a:ext>
            </a:extLst>
          </p:cNvPr>
          <p:cNvSpPr txBox="1"/>
          <p:nvPr/>
        </p:nvSpPr>
        <p:spPr>
          <a:xfrm>
            <a:off x="4455943" y="3881544"/>
            <a:ext cx="3554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AI, machine learning, and deep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BA76565-A593-424D-ACB4-4C6A5B24A26B}"/>
              </a:ext>
            </a:extLst>
          </p:cNvPr>
          <p:cNvSpPr txBox="1"/>
          <p:nvPr/>
        </p:nvSpPr>
        <p:spPr>
          <a:xfrm>
            <a:off x="1028700" y="4231013"/>
            <a:ext cx="3534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AlphaGo</a:t>
            </a:r>
            <a:r>
              <a:rPr lang="en-US" b="1" dirty="0" smtClean="0"/>
              <a:t> Zero: </a:t>
            </a:r>
            <a:r>
              <a:rPr lang="en-US" b="1" dirty="0" smtClean="0">
                <a:solidFill>
                  <a:srgbClr val="00B050"/>
                </a:solidFill>
              </a:rPr>
              <a:t>Reinforcement Learning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6146" name="Picture 2" descr="Image result for deep learning alphago zer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67"/>
          <a:stretch/>
        </p:blipFill>
        <p:spPr bwMode="auto">
          <a:xfrm>
            <a:off x="1074297" y="1154213"/>
            <a:ext cx="3207418" cy="298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machine learning deep lear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715" y="1154213"/>
            <a:ext cx="4235254" cy="269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813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drej karpathy oba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52" y="1320738"/>
            <a:ext cx="4485415" cy="299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8013700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Convolutional Neural Network </a:t>
            </a:r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8" name="Picture 2" descr="Image result for cute do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4"/>
          <a:stretch/>
        </p:blipFill>
        <p:spPr bwMode="auto">
          <a:xfrm>
            <a:off x="1300975" y="1325663"/>
            <a:ext cx="4485415" cy="298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cute ca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729" y="1320737"/>
            <a:ext cx="4482793" cy="298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ent-Up Arrow 9"/>
          <p:cNvSpPr/>
          <p:nvPr/>
        </p:nvSpPr>
        <p:spPr>
          <a:xfrm flipV="1">
            <a:off x="5783768" y="1320738"/>
            <a:ext cx="2068461" cy="47579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Image result for deep learning networ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00328" y="2409821"/>
            <a:ext cx="2275170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179906" y="1830242"/>
            <a:ext cx="1116014" cy="2275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7643570" y="4117129"/>
            <a:ext cx="188686" cy="3795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81442EF-9704-448E-AF0F-72345C4F91C8}"/>
              </a:ext>
            </a:extLst>
          </p:cNvPr>
          <p:cNvSpPr txBox="1"/>
          <p:nvPr/>
        </p:nvSpPr>
        <p:spPr>
          <a:xfrm>
            <a:off x="7481272" y="4520062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</a:p>
          <a:p>
            <a:r>
              <a:rPr lang="en-US" dirty="0" smtClean="0"/>
              <a:t>Dog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179906" y="4510712"/>
            <a:ext cx="1116014" cy="532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81442EF-9704-448E-AF0F-72345C4F91C8}"/>
              </a:ext>
            </a:extLst>
          </p:cNvPr>
          <p:cNvSpPr txBox="1"/>
          <p:nvPr/>
        </p:nvSpPr>
        <p:spPr>
          <a:xfrm>
            <a:off x="1605249" y="4590048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CNN </a:t>
            </a:r>
            <a:r>
              <a:rPr lang="en-US" dirty="0" err="1" smtClean="0"/>
              <a:t>ConvNet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1442EF-9704-448E-AF0F-72345C4F91C8}"/>
              </a:ext>
            </a:extLst>
          </p:cNvPr>
          <p:cNvSpPr txBox="1"/>
          <p:nvPr/>
        </p:nvSpPr>
        <p:spPr>
          <a:xfrm>
            <a:off x="7245632" y="4515387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What’s </a:t>
            </a:r>
          </a:p>
          <a:p>
            <a:r>
              <a:rPr lang="en-US" dirty="0" smtClean="0"/>
              <a:t>Happening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81442EF-9704-448E-AF0F-72345C4F91C8}"/>
              </a:ext>
            </a:extLst>
          </p:cNvPr>
          <p:cNvSpPr txBox="1"/>
          <p:nvPr/>
        </p:nvSpPr>
        <p:spPr>
          <a:xfrm>
            <a:off x="3455820" y="4590046"/>
            <a:ext cx="1996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Andrej </a:t>
            </a:r>
            <a:r>
              <a:rPr lang="en-US" dirty="0" err="1" smtClean="0"/>
              <a:t>Karpahy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606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Image result for cute 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975" y="1320738"/>
            <a:ext cx="4482793" cy="2986142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8013700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dirty="0" smtClean="0"/>
              <a:t>Convolutional Neural Network Overview</a:t>
            </a:r>
            <a:endParaRPr lang="en-US" dirty="0"/>
          </a:p>
        </p:txBody>
      </p:sp>
      <p:sp>
        <p:nvSpPr>
          <p:cNvPr id="10" name="Bent-Up Arrow 9"/>
          <p:cNvSpPr/>
          <p:nvPr/>
        </p:nvSpPr>
        <p:spPr>
          <a:xfrm flipV="1">
            <a:off x="5783768" y="1320738"/>
            <a:ext cx="2068461" cy="47579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Image result for deep learning net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00328" y="2409821"/>
            <a:ext cx="2275170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179906" y="1830242"/>
            <a:ext cx="1116014" cy="2275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7643570" y="4117129"/>
            <a:ext cx="188686" cy="3795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81442EF-9704-448E-AF0F-72345C4F91C8}"/>
              </a:ext>
            </a:extLst>
          </p:cNvPr>
          <p:cNvSpPr txBox="1"/>
          <p:nvPr/>
        </p:nvSpPr>
        <p:spPr>
          <a:xfrm>
            <a:off x="7481272" y="4520062"/>
            <a:ext cx="532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[0 1]</a:t>
            </a:r>
          </a:p>
          <a:p>
            <a:r>
              <a:rPr lang="en-US" dirty="0" smtClean="0"/>
              <a:t>[1 0]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179906" y="4510712"/>
            <a:ext cx="1116014" cy="532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Image result for image convoluti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61"/>
          <a:stretch/>
        </p:blipFill>
        <p:spPr bwMode="auto">
          <a:xfrm>
            <a:off x="1286492" y="1320738"/>
            <a:ext cx="4497276" cy="298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1442EF-9704-448E-AF0F-72345C4F91C8}"/>
              </a:ext>
            </a:extLst>
          </p:cNvPr>
          <p:cNvSpPr txBox="1"/>
          <p:nvPr/>
        </p:nvSpPr>
        <p:spPr>
          <a:xfrm>
            <a:off x="6001378" y="4623108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n</a:t>
            </a:r>
            <a:r>
              <a:rPr lang="en-US" dirty="0" err="1" smtClean="0">
                <a:solidFill>
                  <a:srgbClr val="00B050"/>
                </a:solidFill>
              </a:rPr>
              <a:t>umpy</a:t>
            </a:r>
            <a:r>
              <a:rPr lang="en-US" dirty="0" smtClean="0"/>
              <a:t> array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81442EF-9704-448E-AF0F-72345C4F91C8}"/>
              </a:ext>
            </a:extLst>
          </p:cNvPr>
          <p:cNvSpPr txBox="1"/>
          <p:nvPr/>
        </p:nvSpPr>
        <p:spPr>
          <a:xfrm>
            <a:off x="5886962" y="2395922"/>
            <a:ext cx="118974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layer</a:t>
            </a:r>
          </a:p>
          <a:p>
            <a:r>
              <a:rPr lang="en-US" dirty="0" smtClean="0"/>
              <a:t>Output layer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Hidden layer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Neurons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81442EF-9704-448E-AF0F-72345C4F91C8}"/>
              </a:ext>
            </a:extLst>
          </p:cNvPr>
          <p:cNvSpPr txBox="1"/>
          <p:nvPr/>
        </p:nvSpPr>
        <p:spPr>
          <a:xfrm>
            <a:off x="1605249" y="4590048"/>
            <a:ext cx="222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the computer sees?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698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8013700" cy="1114425"/>
          </a:xfrm>
          <a:prstGeom prst="rect">
            <a:avLst/>
          </a:prstGeom>
        </p:spPr>
        <p:txBody>
          <a:bodyPr wrap="square" lIns="68569" tIns="68569" rIns="68569" bIns="68569" anchor="t" anchorCtr="0">
            <a:noAutofit/>
          </a:bodyPr>
          <a:lstStyle/>
          <a:p>
            <a:r>
              <a:rPr lang="en-US" sz="2400" dirty="0" smtClean="0"/>
              <a:t>Assumption: </a:t>
            </a:r>
            <a:r>
              <a:rPr lang="en-US" sz="2400" dirty="0"/>
              <a:t>healthy individuals’ chronological ages are close to their brain ages</a:t>
            </a:r>
          </a:p>
        </p:txBody>
      </p:sp>
      <p:sp>
        <p:nvSpPr>
          <p:cNvPr id="10" name="Bent-Up Arrow 9"/>
          <p:cNvSpPr/>
          <p:nvPr/>
        </p:nvSpPr>
        <p:spPr>
          <a:xfrm flipV="1">
            <a:off x="5783768" y="1320738"/>
            <a:ext cx="2068461" cy="47579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Image result for deep learning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00328" y="2409821"/>
            <a:ext cx="2275170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179906" y="1830242"/>
            <a:ext cx="1116014" cy="22751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7643570" y="4117129"/>
            <a:ext cx="188686" cy="3795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81442EF-9704-448E-AF0F-72345C4F91C8}"/>
              </a:ext>
            </a:extLst>
          </p:cNvPr>
          <p:cNvSpPr txBox="1"/>
          <p:nvPr/>
        </p:nvSpPr>
        <p:spPr>
          <a:xfrm>
            <a:off x="7306544" y="4608481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Scalar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179906" y="4510712"/>
            <a:ext cx="1116014" cy="5325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1442EF-9704-448E-AF0F-72345C4F91C8}"/>
              </a:ext>
            </a:extLst>
          </p:cNvPr>
          <p:cNvSpPr txBox="1"/>
          <p:nvPr/>
        </p:nvSpPr>
        <p:spPr>
          <a:xfrm>
            <a:off x="4639665" y="4627563"/>
            <a:ext cx="2494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Estimated Chronological Age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32162" y="3718016"/>
            <a:ext cx="3261435" cy="1044353"/>
            <a:chOff x="1213838" y="1521565"/>
            <a:chExt cx="3261435" cy="104435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/>
            <a:srcRect t="3522" b="25666"/>
            <a:stretch/>
          </p:blipFill>
          <p:spPr>
            <a:xfrm>
              <a:off x="1213838" y="1558637"/>
              <a:ext cx="1587775" cy="48476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/>
            <a:srcRect b="20813"/>
            <a:stretch/>
          </p:blipFill>
          <p:spPr>
            <a:xfrm>
              <a:off x="1290276" y="2080477"/>
              <a:ext cx="1511338" cy="48544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/>
            <a:srcRect b="21306"/>
            <a:stretch/>
          </p:blipFill>
          <p:spPr>
            <a:xfrm>
              <a:off x="2801613" y="1521565"/>
              <a:ext cx="1673660" cy="52184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/>
            <a:srcRect b="20813"/>
            <a:stretch/>
          </p:blipFill>
          <p:spPr>
            <a:xfrm>
              <a:off x="2882774" y="2080477"/>
              <a:ext cx="1511338" cy="485441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1323295" y="2344567"/>
            <a:ext cx="3261435" cy="1044353"/>
            <a:chOff x="1213838" y="1521565"/>
            <a:chExt cx="3261435" cy="104435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/>
            <a:srcRect t="3522" b="25666"/>
            <a:stretch/>
          </p:blipFill>
          <p:spPr>
            <a:xfrm>
              <a:off x="1213838" y="1558637"/>
              <a:ext cx="1587775" cy="48476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/>
            <a:srcRect b="20813"/>
            <a:stretch/>
          </p:blipFill>
          <p:spPr>
            <a:xfrm>
              <a:off x="1290276" y="2080477"/>
              <a:ext cx="1511338" cy="48544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6"/>
            <a:srcRect b="21306"/>
            <a:stretch/>
          </p:blipFill>
          <p:spPr>
            <a:xfrm>
              <a:off x="2801613" y="1521565"/>
              <a:ext cx="1673660" cy="52184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5"/>
            <a:srcRect b="20813"/>
            <a:stretch/>
          </p:blipFill>
          <p:spPr>
            <a:xfrm>
              <a:off x="2882774" y="2080477"/>
              <a:ext cx="1511338" cy="485441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1332162" y="1302670"/>
            <a:ext cx="3261435" cy="1044353"/>
            <a:chOff x="1213838" y="1521565"/>
            <a:chExt cx="3261435" cy="1044353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4"/>
            <a:srcRect t="3522" b="25666"/>
            <a:stretch/>
          </p:blipFill>
          <p:spPr>
            <a:xfrm>
              <a:off x="1213838" y="1558637"/>
              <a:ext cx="1587775" cy="48476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5"/>
            <a:srcRect b="20813"/>
            <a:stretch/>
          </p:blipFill>
          <p:spPr>
            <a:xfrm>
              <a:off x="1290276" y="2080477"/>
              <a:ext cx="1511338" cy="48544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6"/>
            <a:srcRect b="21306"/>
            <a:stretch/>
          </p:blipFill>
          <p:spPr>
            <a:xfrm>
              <a:off x="2801613" y="1521565"/>
              <a:ext cx="1673660" cy="52184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5"/>
            <a:srcRect b="20813"/>
            <a:stretch/>
          </p:blipFill>
          <p:spPr>
            <a:xfrm>
              <a:off x="2882774" y="2080477"/>
              <a:ext cx="1511338" cy="485441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1332162" y="1320738"/>
            <a:ext cx="3252568" cy="2068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323295" y="3736215"/>
            <a:ext cx="3252568" cy="102369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81442EF-9704-448E-AF0F-72345C4F91C8}"/>
              </a:ext>
            </a:extLst>
          </p:cNvPr>
          <p:cNvSpPr txBox="1"/>
          <p:nvPr/>
        </p:nvSpPr>
        <p:spPr>
          <a:xfrm>
            <a:off x="524982" y="2064425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TRAIN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81442EF-9704-448E-AF0F-72345C4F91C8}"/>
              </a:ext>
            </a:extLst>
          </p:cNvPr>
          <p:cNvSpPr txBox="1"/>
          <p:nvPr/>
        </p:nvSpPr>
        <p:spPr>
          <a:xfrm>
            <a:off x="536218" y="4085967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TEST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01715" y="2230356"/>
            <a:ext cx="1313893" cy="114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400000">
            <a:off x="5344083" y="1773043"/>
            <a:ext cx="1009115" cy="133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709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2183</TotalTime>
  <Words>984</Words>
  <Application>Microsoft Office PowerPoint</Application>
  <PresentationFormat>On-screen Show (16:9)</PresentationFormat>
  <Paragraphs>349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맑은 고딕</vt:lpstr>
      <vt:lpstr>SimSun</vt:lpstr>
      <vt:lpstr>Source Sans Pro</vt:lpstr>
      <vt:lpstr>Arial</vt:lpstr>
      <vt:lpstr>Calibri</vt:lpstr>
      <vt:lpstr>Times New Roman</vt:lpstr>
      <vt:lpstr>Simple Light</vt:lpstr>
      <vt:lpstr>Crop</vt:lpstr>
      <vt:lpstr>Prediction of Individual Brain Ages from MRI Data Sets using Deep Learning</vt:lpstr>
      <vt:lpstr>Contents</vt:lpstr>
      <vt:lpstr>Background</vt:lpstr>
      <vt:lpstr>Clinical Needs: Early Detection</vt:lpstr>
      <vt:lpstr>Clinical Needs: Neural Degeneration Process</vt:lpstr>
      <vt:lpstr>Deep Learning Overview</vt:lpstr>
      <vt:lpstr>Convolutional Neural Network Overview</vt:lpstr>
      <vt:lpstr>Convolutional Neural Network Overview</vt:lpstr>
      <vt:lpstr>Assumption: healthy individuals’ chronological ages are close to their brain ages</vt:lpstr>
      <vt:lpstr>Assumption: healthy individuals’ chronological ages are close to their brain ages</vt:lpstr>
      <vt:lpstr>Convolutional Neural Network Overview</vt:lpstr>
      <vt:lpstr>Methodology</vt:lpstr>
      <vt:lpstr>Data Acquisition</vt:lpstr>
      <vt:lpstr>Data Acquisition</vt:lpstr>
      <vt:lpstr>Data Preprocessing</vt:lpstr>
      <vt:lpstr>PowerPoint Presentation</vt:lpstr>
      <vt:lpstr>A Summary of CNN Concepts</vt:lpstr>
      <vt:lpstr>Backpropagation and Cost Function</vt:lpstr>
      <vt:lpstr>Activation Function and Weights Initialization</vt:lpstr>
      <vt:lpstr>Regularization</vt:lpstr>
      <vt:lpstr>CNN  Structure</vt:lpstr>
      <vt:lpstr>Result</vt:lpstr>
      <vt:lpstr>Performance</vt:lpstr>
      <vt:lpstr>Image Rotation</vt:lpstr>
      <vt:lpstr>Non-brain tissue</vt:lpstr>
      <vt:lpstr>Sample Size</vt:lpstr>
      <vt:lpstr>Future Directions</vt:lpstr>
      <vt:lpstr>Feature Visualization &amp; Attribution</vt:lpstr>
      <vt:lpstr>Brain Diseases</vt:lpstr>
      <vt:lpstr>Conclusion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Medical Device &amp; Healthcare in Hong Kong</dc:title>
  <dc:creator>lvruyi</dc:creator>
  <cp:lastModifiedBy>user</cp:lastModifiedBy>
  <cp:revision>128</cp:revision>
  <dcterms:modified xsi:type="dcterms:W3CDTF">2018-04-24T12:52:52Z</dcterms:modified>
</cp:coreProperties>
</file>